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Avenir Next Regular"/>
        <a:ea typeface="Avenir Next Regular"/>
        <a:cs typeface="Avenir Next Regular"/>
        <a:sym typeface="Avenir Next Regular"/>
      </a:defRPr>
    </a:lvl1pPr>
    <a:lvl2pPr marL="0" marR="0" indent="457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Avenir Next Regular"/>
        <a:ea typeface="Avenir Next Regular"/>
        <a:cs typeface="Avenir Next Regular"/>
        <a:sym typeface="Avenir Next Regular"/>
      </a:defRPr>
    </a:lvl2pPr>
    <a:lvl3pPr marL="0" marR="0" indent="914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Avenir Next Regular"/>
        <a:ea typeface="Avenir Next Regular"/>
        <a:cs typeface="Avenir Next Regular"/>
        <a:sym typeface="Avenir Next Regular"/>
      </a:defRPr>
    </a:lvl3pPr>
    <a:lvl4pPr marL="0" marR="0" indent="1371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Avenir Next Regular"/>
        <a:ea typeface="Avenir Next Regular"/>
        <a:cs typeface="Avenir Next Regular"/>
        <a:sym typeface="Avenir Next Regular"/>
      </a:defRPr>
    </a:lvl4pPr>
    <a:lvl5pPr marL="0" marR="0" indent="18288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Avenir Next Regular"/>
        <a:ea typeface="Avenir Next Regular"/>
        <a:cs typeface="Avenir Next Regular"/>
        <a:sym typeface="Avenir Next Regular"/>
      </a:defRPr>
    </a:lvl5pPr>
    <a:lvl6pPr marL="0" marR="0" indent="22860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Avenir Next Regular"/>
        <a:ea typeface="Avenir Next Regular"/>
        <a:cs typeface="Avenir Next Regular"/>
        <a:sym typeface="Avenir Next Regular"/>
      </a:defRPr>
    </a:lvl6pPr>
    <a:lvl7pPr marL="0" marR="0" indent="2743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Avenir Next Regular"/>
        <a:ea typeface="Avenir Next Regular"/>
        <a:cs typeface="Avenir Next Regular"/>
        <a:sym typeface="Avenir Next Regular"/>
      </a:defRPr>
    </a:lvl7pPr>
    <a:lvl8pPr marL="0" marR="0" indent="3200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Avenir Next Regular"/>
        <a:ea typeface="Avenir Next Regular"/>
        <a:cs typeface="Avenir Next Regular"/>
        <a:sym typeface="Avenir Next Regular"/>
      </a:defRPr>
    </a:lvl8pPr>
    <a:lvl9pPr marL="0" marR="0" indent="3657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Avenir Next Regular"/>
        <a:ea typeface="Avenir Next Regular"/>
        <a:cs typeface="Avenir Next Regular"/>
        <a:sym typeface="Avenir Next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Avenir Next Demi Bold"/>
          <a:ea typeface="Avenir Next Demi Bold"/>
          <a:cs typeface="Avenir Next Demi 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52" d="100"/>
          <a:sy n="52" d="100"/>
        </p:scale>
        <p:origin x="232"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1143000" y="685800"/>
            <a:ext cx="4572000" cy="3429000"/>
          </a:xfrm>
          <a:prstGeom prst="rect">
            <a:avLst/>
          </a:prstGeom>
        </p:spPr>
        <p:txBody>
          <a:bodyPr/>
          <a:lstStyle/>
          <a:p>
            <a:endParaRPr/>
          </a:p>
        </p:txBody>
      </p:sp>
      <p:sp>
        <p:nvSpPr>
          <p:cNvPr id="179" name="Shape 17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Det olympiske logo for Paris 2024 kombinerer tre symboler: guldmedaljen, den olympiske ild og Marianne, som er personificeringen af den franske republik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523406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Forfatter og dato"/>
          <p:cNvSpPr txBox="1">
            <a:spLocks noGrp="1"/>
          </p:cNvSpPr>
          <p:nvPr>
            <p:ph type="body" sz="quarter" idx="21" hasCustomPrompt="1"/>
          </p:nvPr>
        </p:nvSpPr>
        <p:spPr>
          <a:xfrm>
            <a:off x="1206500" y="12268950"/>
            <a:ext cx="21971000" cy="660401"/>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r>
              <a:t>Forfatter og dato</a:t>
            </a:r>
          </a:p>
        </p:txBody>
      </p:sp>
      <p:sp>
        <p:nvSpPr>
          <p:cNvPr id="12" name="Brødtekst, niveau et…"/>
          <p:cNvSpPr txBox="1">
            <a:spLocks noGrp="1"/>
          </p:cNvSpPr>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j-lt"/>
                <a:ea typeface="+mj-ea"/>
                <a:cs typeface="+mj-cs"/>
                <a:sym typeface="Produkt Extralight"/>
              </a:defRPr>
            </a:lvl1pPr>
            <a:lvl2pPr marL="0" indent="457200" defTabSz="825500">
              <a:spcBef>
                <a:spcPts val="0"/>
              </a:spcBef>
              <a:buSzTx/>
              <a:buNone/>
              <a:defRPr sz="5500">
                <a:latin typeface="+mj-lt"/>
                <a:ea typeface="+mj-ea"/>
                <a:cs typeface="+mj-cs"/>
                <a:sym typeface="Produkt Extralight"/>
              </a:defRPr>
            </a:lvl2pPr>
            <a:lvl3pPr marL="0" indent="914400" defTabSz="825500">
              <a:spcBef>
                <a:spcPts val="0"/>
              </a:spcBef>
              <a:buSzTx/>
              <a:buNone/>
              <a:defRPr sz="5500">
                <a:latin typeface="+mj-lt"/>
                <a:ea typeface="+mj-ea"/>
                <a:cs typeface="+mj-cs"/>
                <a:sym typeface="Produkt Extralight"/>
              </a:defRPr>
            </a:lvl3pPr>
            <a:lvl4pPr marL="0" indent="1371600" defTabSz="825500">
              <a:spcBef>
                <a:spcPts val="0"/>
              </a:spcBef>
              <a:buSzTx/>
              <a:buNone/>
              <a:defRPr sz="5500">
                <a:latin typeface="+mj-lt"/>
                <a:ea typeface="+mj-ea"/>
                <a:cs typeface="+mj-cs"/>
                <a:sym typeface="Produkt Extralight"/>
              </a:defRPr>
            </a:lvl4pPr>
            <a:lvl5pPr marL="0" indent="1828800" defTabSz="825500">
              <a:spcBef>
                <a:spcPts val="0"/>
              </a:spcBef>
              <a:buSzTx/>
              <a:buNone/>
              <a:defRPr sz="5500">
                <a:latin typeface="+mj-lt"/>
                <a:ea typeface="+mj-ea"/>
                <a:cs typeface="+mj-cs"/>
                <a:sym typeface="Produkt Extralight"/>
              </a:defRPr>
            </a:lvl5pPr>
          </a:lstStyle>
          <a:p>
            <a:r>
              <a:t>Undertitel på præsentation</a:t>
            </a:r>
          </a:p>
          <a:p>
            <a:pPr lvl="1"/>
            <a:endParaRPr/>
          </a:p>
          <a:p>
            <a:pPr lvl="2"/>
            <a:endParaRPr/>
          </a:p>
          <a:p>
            <a:pPr lvl="3"/>
            <a:endParaRPr/>
          </a:p>
          <a:p>
            <a:pPr lvl="4"/>
            <a:endParaRPr/>
          </a:p>
        </p:txBody>
      </p:sp>
      <p:sp>
        <p:nvSpPr>
          <p:cNvPr id="13" name="Titel på præsentation"/>
          <p:cNvSpPr txBox="1">
            <a:spLocks noGrp="1"/>
          </p:cNvSpPr>
          <p:nvPr>
            <p:ph type="title" hasCustomPrompt="1"/>
          </p:nvPr>
        </p:nvSpPr>
        <p:spPr>
          <a:xfrm>
            <a:off x="1206500" y="2616200"/>
            <a:ext cx="21971004" cy="4648200"/>
          </a:xfrm>
          <a:prstGeom prst="rect">
            <a:avLst/>
          </a:prstGeom>
        </p:spPr>
        <p:txBody>
          <a:bodyPr anchor="b"/>
          <a:lstStyle>
            <a:lvl1pPr defTabSz="355600">
              <a:defRPr sz="12000" spc="-119">
                <a:latin typeface="+mj-lt"/>
                <a:ea typeface="+mj-ea"/>
                <a:cs typeface="+mj-cs"/>
                <a:sym typeface="Produkt Extralight"/>
              </a:defRPr>
            </a:lvl1pPr>
          </a:lstStyle>
          <a:p>
            <a:r>
              <a:t>Titel på præsentation</a:t>
            </a:r>
          </a:p>
        </p:txBody>
      </p:sp>
      <p:sp>
        <p:nvSpPr>
          <p:cNvPr id="14" name="Lysbillednummer"/>
          <p:cNvSpPr txBox="1">
            <a:spLocks noGrp="1"/>
          </p:cNvSpPr>
          <p:nvPr>
            <p:ph type="sldNum" sz="quarter" idx="2"/>
          </p:nvPr>
        </p:nvSpPr>
        <p:spPr>
          <a:xfrm>
            <a:off x="23538179" y="12445480"/>
            <a:ext cx="408941" cy="4445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Kun titel">
    <p:spTree>
      <p:nvGrpSpPr>
        <p:cNvPr id="1" name=""/>
        <p:cNvGrpSpPr/>
        <p:nvPr/>
      </p:nvGrpSpPr>
      <p:grpSpPr>
        <a:xfrm>
          <a:off x="0" y="0"/>
          <a:ext cx="0" cy="0"/>
          <a:chOff x="0" y="0"/>
          <a:chExt cx="0" cy="0"/>
        </a:xfrm>
      </p:grpSpPr>
      <p:sp>
        <p:nvSpPr>
          <p:cNvPr id="99" name="Undertitel på lysbilled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j-lt"/>
                <a:ea typeface="+mj-ea"/>
                <a:cs typeface="+mj-cs"/>
                <a:sym typeface="Produkt Extralight"/>
              </a:defRPr>
            </a:lvl1pPr>
          </a:lstStyle>
          <a:p>
            <a:r>
              <a:t>Undertitel på lysbillede</a:t>
            </a:r>
          </a:p>
        </p:txBody>
      </p:sp>
      <p:sp>
        <p:nvSpPr>
          <p:cNvPr id="100" name="Titel på lysbillede"/>
          <p:cNvSpPr txBox="1">
            <a:spLocks noGrp="1"/>
          </p:cNvSpPr>
          <p:nvPr>
            <p:ph type="title" hasCustomPrompt="1"/>
          </p:nvPr>
        </p:nvSpPr>
        <p:spPr>
          <a:prstGeom prst="rect">
            <a:avLst/>
          </a:prstGeom>
        </p:spPr>
        <p:txBody>
          <a:bodyPr/>
          <a:lstStyle/>
          <a:p>
            <a:r>
              <a:t>Titel på lysbillede</a:t>
            </a:r>
          </a:p>
        </p:txBody>
      </p:sp>
      <p:sp>
        <p:nvSpPr>
          <p:cNvPr id="101"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agsorden">
    <p:spTree>
      <p:nvGrpSpPr>
        <p:cNvPr id="1" name=""/>
        <p:cNvGrpSpPr/>
        <p:nvPr/>
      </p:nvGrpSpPr>
      <p:grpSpPr>
        <a:xfrm>
          <a:off x="0" y="0"/>
          <a:ext cx="0" cy="0"/>
          <a:chOff x="0" y="0"/>
          <a:chExt cx="0" cy="0"/>
        </a:xfrm>
      </p:grpSpPr>
      <p:sp>
        <p:nvSpPr>
          <p:cNvPr id="108" name="Undertitel på dagsorden"/>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j-lt"/>
                <a:ea typeface="+mj-ea"/>
                <a:cs typeface="+mj-cs"/>
                <a:sym typeface="Produkt Extralight"/>
              </a:defRPr>
            </a:lvl1pPr>
          </a:lstStyle>
          <a:p>
            <a:r>
              <a:t>Undertitel på dagsorden</a:t>
            </a:r>
          </a:p>
        </p:txBody>
      </p:sp>
      <p:sp>
        <p:nvSpPr>
          <p:cNvPr id="109" name="Brødtekst, niveau et…"/>
          <p:cNvSpPr txBox="1">
            <a:spLocks noGrp="1"/>
          </p:cNvSpPr>
          <p:nvPr>
            <p:ph type="body" idx="1" hasCustomPrompt="1"/>
          </p:nvPr>
        </p:nvSpPr>
        <p:spPr>
          <a:prstGeom prst="rect">
            <a:avLst/>
          </a:prstGeom>
        </p:spPr>
        <p:txBody>
          <a:bodyPr/>
          <a:lstStyle>
            <a:lvl1pPr marL="0" indent="0">
              <a:spcBef>
                <a:spcPts val="6000"/>
              </a:spcBef>
              <a:buSzTx/>
              <a:buNone/>
              <a:defRPr sz="5000"/>
            </a:lvl1pPr>
            <a:lvl2pPr marL="0" indent="457200">
              <a:spcBef>
                <a:spcPts val="6000"/>
              </a:spcBef>
              <a:buSzTx/>
              <a:buNone/>
              <a:defRPr sz="5000"/>
            </a:lvl2pPr>
            <a:lvl3pPr marL="0" indent="914400">
              <a:spcBef>
                <a:spcPts val="6000"/>
              </a:spcBef>
              <a:buSzTx/>
              <a:buNone/>
              <a:defRPr sz="5000"/>
            </a:lvl3pPr>
            <a:lvl4pPr marL="0" indent="1371600">
              <a:spcBef>
                <a:spcPts val="6000"/>
              </a:spcBef>
              <a:buSzTx/>
              <a:buNone/>
              <a:defRPr sz="5000"/>
            </a:lvl4pPr>
            <a:lvl5pPr marL="0" indent="1828800">
              <a:spcBef>
                <a:spcPts val="6000"/>
              </a:spcBef>
              <a:buSzTx/>
              <a:buNone/>
              <a:defRPr sz="5000"/>
            </a:lvl5pPr>
          </a:lstStyle>
          <a:p>
            <a:r>
              <a:t>Emner på dagsorden</a:t>
            </a:r>
          </a:p>
          <a:p>
            <a:pPr lvl="1"/>
            <a:endParaRPr/>
          </a:p>
          <a:p>
            <a:pPr lvl="2"/>
            <a:endParaRPr/>
          </a:p>
          <a:p>
            <a:pPr lvl="3"/>
            <a:endParaRPr/>
          </a:p>
          <a:p>
            <a:pPr lvl="4"/>
            <a:endParaRPr/>
          </a:p>
        </p:txBody>
      </p:sp>
      <p:sp>
        <p:nvSpPr>
          <p:cNvPr id="110" name="Titel på dagsorden"/>
          <p:cNvSpPr txBox="1">
            <a:spLocks noGrp="1"/>
          </p:cNvSpPr>
          <p:nvPr>
            <p:ph type="title" hasCustomPrompt="1"/>
          </p:nvPr>
        </p:nvSpPr>
        <p:spPr>
          <a:prstGeom prst="rect">
            <a:avLst/>
          </a:prstGeom>
        </p:spPr>
        <p:txBody>
          <a:bodyPr/>
          <a:lstStyle/>
          <a:p>
            <a:r>
              <a:t>Titel på dagsorden</a:t>
            </a:r>
          </a:p>
        </p:txBody>
      </p:sp>
      <p:sp>
        <p:nvSpPr>
          <p:cNvPr id="111"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Udmeld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8" name="Brødtekst, niveau et…"/>
          <p:cNvSpPr txBox="1">
            <a:spLocks noGrp="1"/>
          </p:cNvSpPr>
          <p:nvPr>
            <p:ph type="body" sz="half" idx="1" hasCustomPrompt="1"/>
          </p:nvPr>
        </p:nvSpPr>
        <p:spPr>
          <a:xfrm>
            <a:off x="1206500" y="4191000"/>
            <a:ext cx="21971000" cy="4089400"/>
          </a:xfrm>
          <a:prstGeom prst="rect">
            <a:avLst/>
          </a:prstGeom>
        </p:spPr>
        <p:txBody>
          <a:bodyPr anchor="ctr"/>
          <a:lstStyle>
            <a:lvl1pPr marL="0" indent="0" algn="ctr" defTabSz="2438400">
              <a:lnSpc>
                <a:spcPct val="90000"/>
              </a:lnSpc>
              <a:spcBef>
                <a:spcPts val="0"/>
              </a:spcBef>
              <a:buSzTx/>
              <a:buNone/>
              <a:defRPr sz="12000" spc="-119">
                <a:latin typeface="+mj-lt"/>
                <a:ea typeface="+mj-ea"/>
                <a:cs typeface="+mj-cs"/>
                <a:sym typeface="Produkt Extralight"/>
              </a:defRPr>
            </a:lvl1pPr>
            <a:lvl2pPr marL="0" indent="457200" algn="ctr" defTabSz="2438400">
              <a:lnSpc>
                <a:spcPct val="90000"/>
              </a:lnSpc>
              <a:spcBef>
                <a:spcPts val="0"/>
              </a:spcBef>
              <a:buSzTx/>
              <a:buNone/>
              <a:defRPr sz="12000" spc="-119">
                <a:latin typeface="+mj-lt"/>
                <a:ea typeface="+mj-ea"/>
                <a:cs typeface="+mj-cs"/>
                <a:sym typeface="Produkt Extralight"/>
              </a:defRPr>
            </a:lvl2pPr>
            <a:lvl3pPr marL="0" indent="914400" algn="ctr" defTabSz="2438400">
              <a:lnSpc>
                <a:spcPct val="90000"/>
              </a:lnSpc>
              <a:spcBef>
                <a:spcPts val="0"/>
              </a:spcBef>
              <a:buSzTx/>
              <a:buNone/>
              <a:defRPr sz="12000" spc="-119">
                <a:latin typeface="+mj-lt"/>
                <a:ea typeface="+mj-ea"/>
                <a:cs typeface="+mj-cs"/>
                <a:sym typeface="Produkt Extralight"/>
              </a:defRPr>
            </a:lvl3pPr>
            <a:lvl4pPr marL="0" indent="1371600" algn="ctr" defTabSz="2438400">
              <a:lnSpc>
                <a:spcPct val="90000"/>
              </a:lnSpc>
              <a:spcBef>
                <a:spcPts val="0"/>
              </a:spcBef>
              <a:buSzTx/>
              <a:buNone/>
              <a:defRPr sz="12000" spc="-119">
                <a:latin typeface="+mj-lt"/>
                <a:ea typeface="+mj-ea"/>
                <a:cs typeface="+mj-cs"/>
                <a:sym typeface="Produkt Extralight"/>
              </a:defRPr>
            </a:lvl4pPr>
            <a:lvl5pPr marL="0" indent="1828800" algn="ctr" defTabSz="2438400">
              <a:lnSpc>
                <a:spcPct val="90000"/>
              </a:lnSpc>
              <a:spcBef>
                <a:spcPts val="0"/>
              </a:spcBef>
              <a:buSzTx/>
              <a:buNone/>
              <a:defRPr sz="12000" spc="-119">
                <a:latin typeface="+mj-lt"/>
                <a:ea typeface="+mj-ea"/>
                <a:cs typeface="+mj-cs"/>
                <a:sym typeface="Produkt Extralight"/>
              </a:defRPr>
            </a:lvl5pPr>
          </a:lstStyle>
          <a:p>
            <a:r>
              <a:t>Udmelding</a:t>
            </a:r>
          </a:p>
          <a:p>
            <a:pPr lvl="1"/>
            <a:endParaRPr/>
          </a:p>
          <a:p>
            <a:pPr lvl="2"/>
            <a:endParaRPr/>
          </a:p>
          <a:p>
            <a:pPr lvl="3"/>
            <a:endParaRPr/>
          </a:p>
          <a:p>
            <a:pPr lvl="4"/>
            <a:endParaRPr/>
          </a:p>
        </p:txBody>
      </p:sp>
      <p:sp>
        <p:nvSpPr>
          <p:cNvPr id="119"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akta – stor størrels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Brødtekst, niveau et…"/>
          <p:cNvSpPr txBox="1">
            <a:spLocks noGrp="1"/>
          </p:cNvSpPr>
          <p:nvPr>
            <p:ph type="body" idx="1" hasCustomPrompt="1"/>
          </p:nvPr>
        </p:nvSpPr>
        <p:spPr>
          <a:xfrm>
            <a:off x="1206500" y="1206500"/>
            <a:ext cx="21971000" cy="7353300"/>
          </a:xfrm>
          <a:prstGeom prst="rect">
            <a:avLst/>
          </a:prstGeom>
        </p:spPr>
        <p:txBody>
          <a:bodyPr anchor="b"/>
          <a:lstStyle>
            <a:lvl1pPr marL="0" indent="0" algn="ctr" defTabSz="2438400">
              <a:lnSpc>
                <a:spcPct val="90000"/>
              </a:lnSpc>
              <a:spcBef>
                <a:spcPts val="0"/>
              </a:spcBef>
              <a:buSzTx/>
              <a:buNone/>
              <a:defRPr sz="35000" spc="-1750">
                <a:latin typeface="+mj-lt"/>
                <a:ea typeface="+mj-ea"/>
                <a:cs typeface="+mj-cs"/>
                <a:sym typeface="Produkt Extralight"/>
              </a:defRPr>
            </a:lvl1pPr>
            <a:lvl2pPr marL="0" indent="457200" algn="ctr" defTabSz="2438400">
              <a:lnSpc>
                <a:spcPct val="90000"/>
              </a:lnSpc>
              <a:spcBef>
                <a:spcPts val="0"/>
              </a:spcBef>
              <a:buSzTx/>
              <a:buNone/>
              <a:defRPr sz="35000" spc="-1750">
                <a:latin typeface="+mj-lt"/>
                <a:ea typeface="+mj-ea"/>
                <a:cs typeface="+mj-cs"/>
                <a:sym typeface="Produkt Extralight"/>
              </a:defRPr>
            </a:lvl2pPr>
            <a:lvl3pPr marL="0" indent="914400" algn="ctr" defTabSz="2438400">
              <a:lnSpc>
                <a:spcPct val="90000"/>
              </a:lnSpc>
              <a:spcBef>
                <a:spcPts val="0"/>
              </a:spcBef>
              <a:buSzTx/>
              <a:buNone/>
              <a:defRPr sz="35000" spc="-1750">
                <a:latin typeface="+mj-lt"/>
                <a:ea typeface="+mj-ea"/>
                <a:cs typeface="+mj-cs"/>
                <a:sym typeface="Produkt Extralight"/>
              </a:defRPr>
            </a:lvl3pPr>
            <a:lvl4pPr marL="0" indent="1371600" algn="ctr" defTabSz="2438400">
              <a:lnSpc>
                <a:spcPct val="90000"/>
              </a:lnSpc>
              <a:spcBef>
                <a:spcPts val="0"/>
              </a:spcBef>
              <a:buSzTx/>
              <a:buNone/>
              <a:defRPr sz="35000" spc="-1750">
                <a:latin typeface="+mj-lt"/>
                <a:ea typeface="+mj-ea"/>
                <a:cs typeface="+mj-cs"/>
                <a:sym typeface="Produkt Extralight"/>
              </a:defRPr>
            </a:lvl4pPr>
            <a:lvl5pPr marL="0" indent="1828800" algn="ctr" defTabSz="2438400">
              <a:lnSpc>
                <a:spcPct val="90000"/>
              </a:lnSpc>
              <a:spcBef>
                <a:spcPts val="0"/>
              </a:spcBef>
              <a:buSzTx/>
              <a:buNone/>
              <a:defRPr sz="35000" spc="-1750">
                <a:latin typeface="+mj-lt"/>
                <a:ea typeface="+mj-ea"/>
                <a:cs typeface="+mj-cs"/>
                <a:sym typeface="Produkt Extralight"/>
              </a:defRPr>
            </a:lvl5pPr>
          </a:lstStyle>
          <a:p>
            <a:r>
              <a:t>100 %</a:t>
            </a:r>
          </a:p>
          <a:p>
            <a:pPr lvl="1"/>
            <a:endParaRPr/>
          </a:p>
          <a:p>
            <a:pPr lvl="2"/>
            <a:endParaRPr/>
          </a:p>
          <a:p>
            <a:pPr lvl="3"/>
            <a:endParaRPr/>
          </a:p>
          <a:p>
            <a:pPr lvl="4"/>
            <a:endParaRPr/>
          </a:p>
        </p:txBody>
      </p:sp>
      <p:sp>
        <p:nvSpPr>
          <p:cNvPr id="127" name="Info om fakta"/>
          <p:cNvSpPr txBox="1">
            <a:spLocks noGrp="1"/>
          </p:cNvSpPr>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z="5500" spc="-55">
                <a:latin typeface="+mj-lt"/>
                <a:ea typeface="+mj-ea"/>
                <a:cs typeface="+mj-cs"/>
                <a:sym typeface="Produkt Extralight"/>
              </a:defRPr>
            </a:lvl1pPr>
          </a:lstStyle>
          <a:p>
            <a:r>
              <a:t>Info om fakta</a:t>
            </a:r>
          </a:p>
        </p:txBody>
      </p:sp>
      <p:sp>
        <p:nvSpPr>
          <p:cNvPr id="128"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ita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Tilskrivelse"/>
          <p:cNvSpPr txBox="1">
            <a:spLocks noGrp="1"/>
          </p:cNvSpPr>
          <p:nvPr>
            <p:ph type="body" sz="quarter" idx="21" hasCustomPrompt="1"/>
          </p:nvPr>
        </p:nvSpPr>
        <p:spPr>
          <a:xfrm>
            <a:off x="5461000" y="9563100"/>
            <a:ext cx="13728700" cy="698500"/>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r>
              <a:t>Tilskrivelse</a:t>
            </a:r>
          </a:p>
        </p:txBody>
      </p:sp>
      <p:sp>
        <p:nvSpPr>
          <p:cNvPr id="136" name="Brødtekst, niveau et…"/>
          <p:cNvSpPr txBox="1">
            <a:spLocks noGrp="1"/>
          </p:cNvSpPr>
          <p:nvPr>
            <p:ph type="body" sz="quarter" idx="1" hasCustomPrompt="1"/>
          </p:nvPr>
        </p:nvSpPr>
        <p:spPr>
          <a:xfrm>
            <a:off x="5194300" y="4165600"/>
            <a:ext cx="13995400" cy="4432300"/>
          </a:xfrm>
          <a:prstGeom prst="rect">
            <a:avLst/>
          </a:prstGeom>
        </p:spPr>
        <p:txBody>
          <a:bodyPr anchor="b"/>
          <a:lstStyle>
            <a:lvl1pPr marL="254000" indent="-254000" defTabSz="2438400">
              <a:lnSpc>
                <a:spcPct val="90000"/>
              </a:lnSpc>
              <a:spcBef>
                <a:spcPts val="0"/>
              </a:spcBef>
              <a:buSzTx/>
              <a:buNone/>
              <a:defRPr sz="9300" spc="-93">
                <a:latin typeface="+mj-lt"/>
                <a:ea typeface="+mj-ea"/>
                <a:cs typeface="+mj-cs"/>
                <a:sym typeface="Produkt Extralight"/>
              </a:defRPr>
            </a:lvl1pPr>
            <a:lvl2pPr marL="254000" indent="203200" defTabSz="2438400">
              <a:lnSpc>
                <a:spcPct val="90000"/>
              </a:lnSpc>
              <a:spcBef>
                <a:spcPts val="0"/>
              </a:spcBef>
              <a:buSzTx/>
              <a:buNone/>
              <a:defRPr sz="9300" spc="-93">
                <a:latin typeface="+mj-lt"/>
                <a:ea typeface="+mj-ea"/>
                <a:cs typeface="+mj-cs"/>
                <a:sym typeface="Produkt Extralight"/>
              </a:defRPr>
            </a:lvl2pPr>
            <a:lvl3pPr marL="254000" indent="660400" defTabSz="2438400">
              <a:lnSpc>
                <a:spcPct val="90000"/>
              </a:lnSpc>
              <a:spcBef>
                <a:spcPts val="0"/>
              </a:spcBef>
              <a:buSzTx/>
              <a:buNone/>
              <a:defRPr sz="9300" spc="-93">
                <a:latin typeface="+mj-lt"/>
                <a:ea typeface="+mj-ea"/>
                <a:cs typeface="+mj-cs"/>
                <a:sym typeface="Produkt Extralight"/>
              </a:defRPr>
            </a:lvl3pPr>
            <a:lvl4pPr marL="254000" indent="1117600" defTabSz="2438400">
              <a:lnSpc>
                <a:spcPct val="90000"/>
              </a:lnSpc>
              <a:spcBef>
                <a:spcPts val="0"/>
              </a:spcBef>
              <a:buSzTx/>
              <a:buNone/>
              <a:defRPr sz="9300" spc="-93">
                <a:latin typeface="+mj-lt"/>
                <a:ea typeface="+mj-ea"/>
                <a:cs typeface="+mj-cs"/>
                <a:sym typeface="Produkt Extralight"/>
              </a:defRPr>
            </a:lvl4pPr>
            <a:lvl5pPr marL="254000" indent="1574800" defTabSz="2438400">
              <a:lnSpc>
                <a:spcPct val="90000"/>
              </a:lnSpc>
              <a:spcBef>
                <a:spcPts val="0"/>
              </a:spcBef>
              <a:buSzTx/>
              <a:buNone/>
              <a:defRPr sz="9300" spc="-93">
                <a:latin typeface="+mj-lt"/>
                <a:ea typeface="+mj-ea"/>
                <a:cs typeface="+mj-cs"/>
                <a:sym typeface="Produkt Extralight"/>
              </a:defRPr>
            </a:lvl5pPr>
          </a:lstStyle>
          <a:p>
            <a:r>
              <a:t>“Vigtigt citat”</a:t>
            </a:r>
          </a:p>
          <a:p>
            <a:pPr lvl="1"/>
            <a:endParaRPr/>
          </a:p>
          <a:p>
            <a:pPr lvl="2"/>
            <a:endParaRPr/>
          </a:p>
          <a:p>
            <a:pPr lvl="3"/>
            <a:endParaRPr/>
          </a:p>
          <a:p>
            <a:pPr lvl="4"/>
            <a:endParaRPr/>
          </a:p>
        </p:txBody>
      </p:sp>
      <p:sp>
        <p:nvSpPr>
          <p:cNvPr id="137"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Foto - 3 pr. ark">
    <p:spTree>
      <p:nvGrpSpPr>
        <p:cNvPr id="1" name=""/>
        <p:cNvGrpSpPr/>
        <p:nvPr/>
      </p:nvGrpSpPr>
      <p:grpSpPr>
        <a:xfrm>
          <a:off x="0" y="0"/>
          <a:ext cx="0" cy="0"/>
          <a:chOff x="0" y="0"/>
          <a:chExt cx="0" cy="0"/>
        </a:xfrm>
      </p:grpSpPr>
      <p:sp>
        <p:nvSpPr>
          <p:cNvPr id="144" name="Korridor i en friluftsbygning af sten under en lyserød og lilla himmel"/>
          <p:cNvSpPr>
            <a:spLocks noGrp="1"/>
          </p:cNvSpPr>
          <p:nvPr>
            <p:ph type="pic" sz="quarter" idx="21"/>
          </p:nvPr>
        </p:nvSpPr>
        <p:spPr>
          <a:xfrm>
            <a:off x="1257300" y="3213100"/>
            <a:ext cx="7289800" cy="7289800"/>
          </a:xfrm>
          <a:prstGeom prst="rect">
            <a:avLst/>
          </a:prstGeom>
        </p:spPr>
        <p:txBody>
          <a:bodyPr lIns="91439" tIns="45719" rIns="91439" bIns="45719">
            <a:noAutofit/>
          </a:bodyPr>
          <a:lstStyle/>
          <a:p>
            <a:endParaRPr/>
          </a:p>
        </p:txBody>
      </p:sp>
      <p:sp>
        <p:nvSpPr>
          <p:cNvPr id="145" name="Nærbillede i sort/hvid af et buet tag"/>
          <p:cNvSpPr>
            <a:spLocks noGrp="1"/>
          </p:cNvSpPr>
          <p:nvPr>
            <p:ph type="pic" sz="half" idx="22"/>
          </p:nvPr>
        </p:nvSpPr>
        <p:spPr>
          <a:xfrm>
            <a:off x="6577500" y="3632200"/>
            <a:ext cx="11228999" cy="6451600"/>
          </a:xfrm>
          <a:prstGeom prst="rect">
            <a:avLst/>
          </a:prstGeom>
        </p:spPr>
        <p:txBody>
          <a:bodyPr lIns="91439" tIns="45719" rIns="91439" bIns="45719">
            <a:noAutofit/>
          </a:bodyPr>
          <a:lstStyle/>
          <a:p>
            <a:endParaRPr/>
          </a:p>
        </p:txBody>
      </p:sp>
      <p:sp>
        <p:nvSpPr>
          <p:cNvPr id="146" name="Vindeltrappe af metal set nedefra"/>
          <p:cNvSpPr>
            <a:spLocks noGrp="1"/>
          </p:cNvSpPr>
          <p:nvPr>
            <p:ph type="pic" sz="quarter" idx="23"/>
          </p:nvPr>
        </p:nvSpPr>
        <p:spPr>
          <a:xfrm>
            <a:off x="14643100" y="3632200"/>
            <a:ext cx="9677400" cy="6451600"/>
          </a:xfrm>
          <a:prstGeom prst="rect">
            <a:avLst/>
          </a:prstGeom>
        </p:spPr>
        <p:txBody>
          <a:bodyPr lIns="91439" tIns="45719" rIns="91439" bIns="45719">
            <a:noAutofit/>
          </a:bodyPr>
          <a:lstStyle/>
          <a:p>
            <a:endParaRPr/>
          </a:p>
        </p:txBody>
      </p:sp>
      <p:sp>
        <p:nvSpPr>
          <p:cNvPr id="147"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oto">
    <p:bg>
      <p:bgPr>
        <a:solidFill>
          <a:srgbClr val="FFFFFF"/>
        </a:solidFill>
        <a:effectLst/>
      </p:bgPr>
    </p:bg>
    <p:spTree>
      <p:nvGrpSpPr>
        <p:cNvPr id="1" name=""/>
        <p:cNvGrpSpPr/>
        <p:nvPr/>
      </p:nvGrpSpPr>
      <p:grpSpPr>
        <a:xfrm>
          <a:off x="0" y="0"/>
          <a:ext cx="0" cy="0"/>
          <a:chOff x="0" y="0"/>
          <a:chExt cx="0" cy="0"/>
        </a:xfrm>
      </p:grpSpPr>
      <p:sp>
        <p:nvSpPr>
          <p:cNvPr id="154" name="Futuristisk hvid korridor med skygger"/>
          <p:cNvSpPr>
            <a:spLocks noGrp="1"/>
          </p:cNvSpPr>
          <p:nvPr>
            <p:ph type="pic" idx="21"/>
          </p:nvPr>
        </p:nvSpPr>
        <p:spPr>
          <a:xfrm>
            <a:off x="-38100" y="-520700"/>
            <a:ext cx="24447500" cy="14763310"/>
          </a:xfrm>
          <a:prstGeom prst="rect">
            <a:avLst/>
          </a:prstGeom>
        </p:spPr>
        <p:txBody>
          <a:bodyPr lIns="91439" tIns="45719" rIns="91439" bIns="45719">
            <a:noAutofit/>
          </a:bodyPr>
          <a:lstStyle/>
          <a:p>
            <a:endParaRPr/>
          </a:p>
        </p:txBody>
      </p:sp>
      <p:sp>
        <p:nvSpPr>
          <p:cNvPr id="155"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om">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el">
    <p:bg>
      <p:bgPr>
        <a:solidFill>
          <a:srgbClr val="FFFFFF"/>
        </a:solidFill>
        <a:effectLst/>
      </p:bgPr>
    </p:bg>
    <p:spTree>
      <p:nvGrpSpPr>
        <p:cNvPr id="1" name=""/>
        <p:cNvGrpSpPr/>
        <p:nvPr/>
      </p:nvGrpSpPr>
      <p:grpSpPr>
        <a:xfrm>
          <a:off x="0" y="0"/>
          <a:ext cx="0" cy="0"/>
          <a:chOff x="0" y="0"/>
          <a:chExt cx="0" cy="0"/>
        </a:xfrm>
      </p:grpSpPr>
      <p:sp>
        <p:nvSpPr>
          <p:cNvPr id="169" name="Forfatter og dato"/>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spcBef>
                <a:spcPts val="0"/>
              </a:spcBef>
              <a:buSzTx/>
              <a:buNone/>
              <a:defRPr sz="3600" b="1">
                <a:solidFill>
                  <a:srgbClr val="000000"/>
                </a:solidFill>
                <a:latin typeface="Helvetica Neue"/>
                <a:ea typeface="Helvetica Neue"/>
                <a:cs typeface="Helvetica Neue"/>
                <a:sym typeface="Helvetica Neue"/>
              </a:defRPr>
            </a:lvl1pPr>
          </a:lstStyle>
          <a:p>
            <a:r>
              <a:t>Forfatter og dato</a:t>
            </a:r>
          </a:p>
        </p:txBody>
      </p:sp>
      <p:sp>
        <p:nvSpPr>
          <p:cNvPr id="170" name="Titel på præsentation"/>
          <p:cNvSpPr txBox="1">
            <a:spLocks noGrp="1"/>
          </p:cNvSpPr>
          <p:nvPr>
            <p:ph type="title" hasCustomPrompt="1"/>
          </p:nvPr>
        </p:nvSpPr>
        <p:spPr>
          <a:xfrm>
            <a:off x="1206496" y="2574991"/>
            <a:ext cx="21971004" cy="4648201"/>
          </a:xfrm>
          <a:prstGeom prst="rect">
            <a:avLst/>
          </a:prstGeom>
        </p:spPr>
        <p:txBody>
          <a:bodyPr anchor="b"/>
          <a:lstStyle>
            <a:lvl1pPr defTabSz="2438338">
              <a:lnSpc>
                <a:spcPct val="80000"/>
              </a:lnSpc>
              <a:defRPr sz="11600" b="1" spc="-232">
                <a:solidFill>
                  <a:srgbClr val="000000"/>
                </a:solidFill>
                <a:latin typeface="Helvetica Neue"/>
                <a:ea typeface="Helvetica Neue"/>
                <a:cs typeface="Helvetica Neue"/>
                <a:sym typeface="Helvetica Neue"/>
              </a:defRPr>
            </a:lvl1pPr>
          </a:lstStyle>
          <a:p>
            <a:r>
              <a:t>Titel på præsentation</a:t>
            </a:r>
          </a:p>
        </p:txBody>
      </p:sp>
      <p:sp>
        <p:nvSpPr>
          <p:cNvPr id="171" name="Brødtekst, niveau et…"/>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spcBef>
                <a:spcPts val="0"/>
              </a:spcBef>
              <a:buSzTx/>
              <a:buNone/>
              <a:defRPr sz="5500" b="1">
                <a:solidFill>
                  <a:srgbClr val="000000"/>
                </a:solidFill>
                <a:latin typeface="Helvetica Neue"/>
                <a:ea typeface="Helvetica Neue"/>
                <a:cs typeface="Helvetica Neue"/>
                <a:sym typeface="Helvetica Neue"/>
              </a:defRPr>
            </a:lvl1pPr>
            <a:lvl2pPr marL="0" indent="457200" defTabSz="825500">
              <a:spcBef>
                <a:spcPts val="0"/>
              </a:spcBef>
              <a:buSzTx/>
              <a:buNone/>
              <a:defRPr sz="5500" b="1">
                <a:solidFill>
                  <a:srgbClr val="000000"/>
                </a:solidFill>
                <a:latin typeface="Helvetica Neue"/>
                <a:ea typeface="Helvetica Neue"/>
                <a:cs typeface="Helvetica Neue"/>
                <a:sym typeface="Helvetica Neue"/>
              </a:defRPr>
            </a:lvl2pPr>
            <a:lvl3pPr marL="0" indent="914400" defTabSz="825500">
              <a:spcBef>
                <a:spcPts val="0"/>
              </a:spcBef>
              <a:buSzTx/>
              <a:buNone/>
              <a:defRPr sz="5500" b="1">
                <a:solidFill>
                  <a:srgbClr val="000000"/>
                </a:solidFill>
                <a:latin typeface="Helvetica Neue"/>
                <a:ea typeface="Helvetica Neue"/>
                <a:cs typeface="Helvetica Neue"/>
                <a:sym typeface="Helvetica Neue"/>
              </a:defRPr>
            </a:lvl3pPr>
            <a:lvl4pPr marL="0" indent="1371600" defTabSz="825500">
              <a:spcBef>
                <a:spcPts val="0"/>
              </a:spcBef>
              <a:buSzTx/>
              <a:buNone/>
              <a:defRPr sz="5500" b="1">
                <a:solidFill>
                  <a:srgbClr val="000000"/>
                </a:solidFill>
                <a:latin typeface="Helvetica Neue"/>
                <a:ea typeface="Helvetica Neue"/>
                <a:cs typeface="Helvetica Neue"/>
                <a:sym typeface="Helvetica Neue"/>
              </a:defRPr>
            </a:lvl4pPr>
            <a:lvl5pPr marL="0" indent="1828800" defTabSz="825500">
              <a:spcBef>
                <a:spcPts val="0"/>
              </a:spcBef>
              <a:buSzTx/>
              <a:buNone/>
              <a:defRPr sz="5500" b="1">
                <a:solidFill>
                  <a:srgbClr val="000000"/>
                </a:solidFill>
                <a:latin typeface="Helvetica Neue"/>
                <a:ea typeface="Helvetica Neue"/>
                <a:cs typeface="Helvetica Neue"/>
                <a:sym typeface="Helvetica Neue"/>
              </a:defRPr>
            </a:lvl5pPr>
          </a:lstStyle>
          <a:p>
            <a:r>
              <a:t>Undertitel på præsentation</a:t>
            </a:r>
          </a:p>
          <a:p>
            <a:pPr lvl="1"/>
            <a:endParaRPr/>
          </a:p>
          <a:p>
            <a:pPr lvl="2"/>
            <a:endParaRPr/>
          </a:p>
          <a:p>
            <a:pPr lvl="3"/>
            <a:endParaRPr/>
          </a:p>
          <a:p>
            <a:pPr lvl="4"/>
            <a:endParaRPr/>
          </a:p>
        </p:txBody>
      </p:sp>
      <p:sp>
        <p:nvSpPr>
          <p:cNvPr id="172" name="Lysbillednumm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og foto">
    <p:bg>
      <p:bgPr>
        <a:solidFill>
          <a:srgbClr val="FFFFFF"/>
        </a:solidFill>
        <a:effectLst/>
      </p:bgPr>
    </p:bg>
    <p:spTree>
      <p:nvGrpSpPr>
        <p:cNvPr id="1" name=""/>
        <p:cNvGrpSpPr/>
        <p:nvPr/>
      </p:nvGrpSpPr>
      <p:grpSpPr>
        <a:xfrm>
          <a:off x="0" y="0"/>
          <a:ext cx="0" cy="0"/>
          <a:chOff x="0" y="0"/>
          <a:chExt cx="0" cy="0"/>
        </a:xfrm>
      </p:grpSpPr>
      <p:sp>
        <p:nvSpPr>
          <p:cNvPr id="21" name="Hvide buer på et gråt reflekterende gulv"/>
          <p:cNvSpPr>
            <a:spLocks noGrp="1"/>
          </p:cNvSpPr>
          <p:nvPr>
            <p:ph type="pic" idx="21"/>
          </p:nvPr>
        </p:nvSpPr>
        <p:spPr>
          <a:xfrm>
            <a:off x="-76200" y="-558800"/>
            <a:ext cx="24574500" cy="14839510"/>
          </a:xfrm>
          <a:prstGeom prst="rect">
            <a:avLst/>
          </a:prstGeom>
        </p:spPr>
        <p:txBody>
          <a:bodyPr lIns="91439" tIns="45719" rIns="91439" bIns="45719">
            <a:noAutofit/>
          </a:bodyPr>
          <a:lstStyle/>
          <a:p>
            <a:endParaRPr/>
          </a:p>
        </p:txBody>
      </p:sp>
      <p:sp>
        <p:nvSpPr>
          <p:cNvPr id="22" name="Forfatter og dato"/>
          <p:cNvSpPr txBox="1">
            <a:spLocks noGrp="1"/>
          </p:cNvSpPr>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r>
              <a:t>Forfatter og dato</a:t>
            </a:r>
          </a:p>
        </p:txBody>
      </p:sp>
      <p:sp>
        <p:nvSpPr>
          <p:cNvPr id="23" name="Brødtekst, niveau et…"/>
          <p:cNvSpPr txBox="1">
            <a:spLocks noGrp="1"/>
          </p:cNvSpPr>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j-lt"/>
                <a:ea typeface="+mj-ea"/>
                <a:cs typeface="+mj-cs"/>
                <a:sym typeface="Produkt Extralight"/>
              </a:defRPr>
            </a:lvl1pPr>
            <a:lvl2pPr marL="0" indent="457200" defTabSz="825500">
              <a:spcBef>
                <a:spcPts val="0"/>
              </a:spcBef>
              <a:buSzTx/>
              <a:buNone/>
              <a:defRPr sz="5500">
                <a:latin typeface="+mj-lt"/>
                <a:ea typeface="+mj-ea"/>
                <a:cs typeface="+mj-cs"/>
                <a:sym typeface="Produkt Extralight"/>
              </a:defRPr>
            </a:lvl2pPr>
            <a:lvl3pPr marL="0" indent="914400" defTabSz="825500">
              <a:spcBef>
                <a:spcPts val="0"/>
              </a:spcBef>
              <a:buSzTx/>
              <a:buNone/>
              <a:defRPr sz="5500">
                <a:latin typeface="+mj-lt"/>
                <a:ea typeface="+mj-ea"/>
                <a:cs typeface="+mj-cs"/>
                <a:sym typeface="Produkt Extralight"/>
              </a:defRPr>
            </a:lvl3pPr>
            <a:lvl4pPr marL="0" indent="1371600" defTabSz="825500">
              <a:spcBef>
                <a:spcPts val="0"/>
              </a:spcBef>
              <a:buSzTx/>
              <a:buNone/>
              <a:defRPr sz="5500">
                <a:latin typeface="+mj-lt"/>
                <a:ea typeface="+mj-ea"/>
                <a:cs typeface="+mj-cs"/>
                <a:sym typeface="Produkt Extralight"/>
              </a:defRPr>
            </a:lvl4pPr>
            <a:lvl5pPr marL="0" indent="1828800" defTabSz="825500">
              <a:spcBef>
                <a:spcPts val="0"/>
              </a:spcBef>
              <a:buSzTx/>
              <a:buNone/>
              <a:defRPr sz="5500">
                <a:latin typeface="+mj-lt"/>
                <a:ea typeface="+mj-ea"/>
                <a:cs typeface="+mj-cs"/>
                <a:sym typeface="Produkt Extralight"/>
              </a:defRPr>
            </a:lvl5pPr>
          </a:lstStyle>
          <a:p>
            <a:r>
              <a:t>Undertitel på præsentation</a:t>
            </a:r>
          </a:p>
          <a:p>
            <a:pPr lvl="1"/>
            <a:endParaRPr/>
          </a:p>
          <a:p>
            <a:pPr lvl="2"/>
            <a:endParaRPr/>
          </a:p>
          <a:p>
            <a:pPr lvl="3"/>
            <a:endParaRPr/>
          </a:p>
          <a:p>
            <a:pPr lvl="4"/>
            <a:endParaRPr/>
          </a:p>
        </p:txBody>
      </p:sp>
      <p:sp>
        <p:nvSpPr>
          <p:cNvPr id="24" name="Titel på præsentation"/>
          <p:cNvSpPr txBox="1">
            <a:spLocks noGrp="1"/>
          </p:cNvSpPr>
          <p:nvPr>
            <p:ph type="title" hasCustomPrompt="1"/>
          </p:nvPr>
        </p:nvSpPr>
        <p:spPr>
          <a:xfrm>
            <a:off x="1206500" y="2616200"/>
            <a:ext cx="21971004" cy="4648200"/>
          </a:xfrm>
          <a:prstGeom prst="rect">
            <a:avLst/>
          </a:prstGeom>
        </p:spPr>
        <p:txBody>
          <a:bodyPr anchor="b"/>
          <a:lstStyle>
            <a:lvl1pPr defTabSz="355600">
              <a:defRPr sz="12000" spc="-119">
                <a:latin typeface="+mj-lt"/>
                <a:ea typeface="+mj-ea"/>
                <a:cs typeface="+mj-cs"/>
                <a:sym typeface="Produkt Extralight"/>
              </a:defRPr>
            </a:lvl1pPr>
          </a:lstStyle>
          <a:p>
            <a:r>
              <a:t>Titel på præsentation</a:t>
            </a:r>
          </a:p>
        </p:txBody>
      </p:sp>
      <p:sp>
        <p:nvSpPr>
          <p:cNvPr id="25"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og foto, alt.">
    <p:spTree>
      <p:nvGrpSpPr>
        <p:cNvPr id="1" name=""/>
        <p:cNvGrpSpPr/>
        <p:nvPr/>
      </p:nvGrpSpPr>
      <p:grpSpPr>
        <a:xfrm>
          <a:off x="0" y="0"/>
          <a:ext cx="0" cy="0"/>
          <a:chOff x="0" y="0"/>
          <a:chExt cx="0" cy="0"/>
        </a:xfrm>
      </p:grpSpPr>
      <p:sp>
        <p:nvSpPr>
          <p:cNvPr id="32" name="Høj bygning med spejlglasvinduer set nedefra"/>
          <p:cNvSpPr>
            <a:spLocks noGrp="1"/>
          </p:cNvSpPr>
          <p:nvPr>
            <p:ph type="pic" idx="21"/>
          </p:nvPr>
        </p:nvSpPr>
        <p:spPr>
          <a:xfrm>
            <a:off x="8140700" y="-1"/>
            <a:ext cx="20574000" cy="13716001"/>
          </a:xfrm>
          <a:prstGeom prst="rect">
            <a:avLst/>
          </a:prstGeom>
        </p:spPr>
        <p:txBody>
          <a:bodyPr lIns="91439" tIns="45719" rIns="91439" bIns="45719">
            <a:noAutofit/>
          </a:bodyPr>
          <a:lstStyle/>
          <a:p>
            <a:endParaRPr/>
          </a:p>
        </p:txBody>
      </p:sp>
      <p:sp>
        <p:nvSpPr>
          <p:cNvPr id="33" name="Titel på lysbillede"/>
          <p:cNvSpPr txBox="1">
            <a:spLocks noGrp="1"/>
          </p:cNvSpPr>
          <p:nvPr>
            <p:ph type="title" hasCustomPrompt="1"/>
          </p:nvPr>
        </p:nvSpPr>
        <p:spPr>
          <a:xfrm>
            <a:off x="1206500" y="1333500"/>
            <a:ext cx="9779000" cy="5882273"/>
          </a:xfrm>
          <a:prstGeom prst="rect">
            <a:avLst/>
          </a:prstGeom>
        </p:spPr>
        <p:txBody>
          <a:bodyPr anchor="b"/>
          <a:lstStyle/>
          <a:p>
            <a:r>
              <a:t>Titel på lysbillede</a:t>
            </a:r>
          </a:p>
        </p:txBody>
      </p:sp>
      <p:sp>
        <p:nvSpPr>
          <p:cNvPr id="34" name="Brødtekst, niveau et…"/>
          <p:cNvSpPr txBox="1">
            <a:spLocks noGrp="1"/>
          </p:cNvSpPr>
          <p:nvPr>
            <p:ph type="body" sz="quarter" idx="1" hasCustomPrompt="1"/>
          </p:nvPr>
        </p:nvSpPr>
        <p:spPr>
          <a:xfrm>
            <a:off x="1206500" y="7150100"/>
            <a:ext cx="9779000" cy="5385424"/>
          </a:xfrm>
          <a:prstGeom prst="rect">
            <a:avLst/>
          </a:prstGeom>
        </p:spPr>
        <p:txBody>
          <a:bodyPr/>
          <a:lstStyle>
            <a:lvl1pPr marL="0" indent="0" defTabSz="825500">
              <a:spcBef>
                <a:spcPts val="0"/>
              </a:spcBef>
              <a:buSzTx/>
              <a:buNone/>
              <a:defRPr sz="5500">
                <a:latin typeface="+mj-lt"/>
                <a:ea typeface="+mj-ea"/>
                <a:cs typeface="+mj-cs"/>
                <a:sym typeface="Produkt Extralight"/>
              </a:defRPr>
            </a:lvl1pPr>
            <a:lvl2pPr marL="0" indent="457200" defTabSz="825500">
              <a:spcBef>
                <a:spcPts val="0"/>
              </a:spcBef>
              <a:buSzTx/>
              <a:buNone/>
              <a:defRPr sz="5500">
                <a:latin typeface="+mj-lt"/>
                <a:ea typeface="+mj-ea"/>
                <a:cs typeface="+mj-cs"/>
                <a:sym typeface="Produkt Extralight"/>
              </a:defRPr>
            </a:lvl2pPr>
            <a:lvl3pPr marL="0" indent="914400" defTabSz="825500">
              <a:spcBef>
                <a:spcPts val="0"/>
              </a:spcBef>
              <a:buSzTx/>
              <a:buNone/>
              <a:defRPr sz="5500">
                <a:latin typeface="+mj-lt"/>
                <a:ea typeface="+mj-ea"/>
                <a:cs typeface="+mj-cs"/>
                <a:sym typeface="Produkt Extralight"/>
              </a:defRPr>
            </a:lvl3pPr>
            <a:lvl4pPr marL="0" indent="1371600" defTabSz="825500">
              <a:spcBef>
                <a:spcPts val="0"/>
              </a:spcBef>
              <a:buSzTx/>
              <a:buNone/>
              <a:defRPr sz="5500">
                <a:latin typeface="+mj-lt"/>
                <a:ea typeface="+mj-ea"/>
                <a:cs typeface="+mj-cs"/>
                <a:sym typeface="Produkt Extralight"/>
              </a:defRPr>
            </a:lvl4pPr>
            <a:lvl5pPr marL="0" indent="1828800" defTabSz="825500">
              <a:spcBef>
                <a:spcPts val="0"/>
              </a:spcBef>
              <a:buSzTx/>
              <a:buNone/>
              <a:defRPr sz="5500">
                <a:latin typeface="+mj-lt"/>
                <a:ea typeface="+mj-ea"/>
                <a:cs typeface="+mj-cs"/>
                <a:sym typeface="Produkt Extralight"/>
              </a:defRPr>
            </a:lvl5pPr>
          </a:lstStyle>
          <a:p>
            <a:r>
              <a:t>Undertitel på lysbillede</a:t>
            </a:r>
          </a:p>
          <a:p>
            <a:pPr lvl="1"/>
            <a:endParaRPr/>
          </a:p>
          <a:p>
            <a:pPr lvl="2"/>
            <a:endParaRPr/>
          </a:p>
          <a:p>
            <a:pPr lvl="3"/>
            <a:endParaRPr/>
          </a:p>
          <a:p>
            <a:pPr lvl="4"/>
            <a:endParaRPr/>
          </a:p>
        </p:txBody>
      </p:sp>
      <p:sp>
        <p:nvSpPr>
          <p:cNvPr id="35"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og punkter">
    <p:spTree>
      <p:nvGrpSpPr>
        <p:cNvPr id="1" name=""/>
        <p:cNvGrpSpPr/>
        <p:nvPr/>
      </p:nvGrpSpPr>
      <p:grpSpPr>
        <a:xfrm>
          <a:off x="0" y="0"/>
          <a:ext cx="0" cy="0"/>
          <a:chOff x="0" y="0"/>
          <a:chExt cx="0" cy="0"/>
        </a:xfrm>
      </p:grpSpPr>
      <p:sp>
        <p:nvSpPr>
          <p:cNvPr id="42" name="Undertitel på lysbilled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j-lt"/>
                <a:ea typeface="+mj-ea"/>
                <a:cs typeface="+mj-cs"/>
                <a:sym typeface="Produkt Extralight"/>
              </a:defRPr>
            </a:lvl1pPr>
          </a:lstStyle>
          <a:p>
            <a:r>
              <a:t>Undertitel på lysbillede</a:t>
            </a:r>
          </a:p>
        </p:txBody>
      </p:sp>
      <p:sp>
        <p:nvSpPr>
          <p:cNvPr id="43" name="Titel på lysbillede"/>
          <p:cNvSpPr txBox="1">
            <a:spLocks noGrp="1"/>
          </p:cNvSpPr>
          <p:nvPr>
            <p:ph type="title" hasCustomPrompt="1"/>
          </p:nvPr>
        </p:nvSpPr>
        <p:spPr>
          <a:prstGeom prst="rect">
            <a:avLst/>
          </a:prstGeom>
        </p:spPr>
        <p:txBody>
          <a:bodyPr/>
          <a:lstStyle/>
          <a:p>
            <a:r>
              <a:t>Titel på lysbillede</a:t>
            </a:r>
          </a:p>
        </p:txBody>
      </p:sp>
      <p:sp>
        <p:nvSpPr>
          <p:cNvPr id="44" name="Brødtekst, niveau et…"/>
          <p:cNvSpPr txBox="1">
            <a:spLocks noGrp="1"/>
          </p:cNvSpPr>
          <p:nvPr>
            <p:ph type="body" idx="1" hasCustomPrompt="1"/>
          </p:nvPr>
        </p:nvSpPr>
        <p:spPr>
          <a:prstGeom prst="rect">
            <a:avLst/>
          </a:prstGeom>
        </p:spPr>
        <p:txBody>
          <a:bodyPr/>
          <a:lstStyle/>
          <a:p>
            <a:r>
              <a:t>Punktopstillet tekst på lysbillede</a:t>
            </a:r>
          </a:p>
          <a:p>
            <a:pPr lvl="1"/>
            <a:endParaRPr/>
          </a:p>
          <a:p>
            <a:pPr lvl="2"/>
            <a:endParaRPr/>
          </a:p>
          <a:p>
            <a:pPr lvl="3"/>
            <a:endParaRPr/>
          </a:p>
          <a:p>
            <a:pPr lvl="4"/>
            <a:endParaRPr/>
          </a:p>
        </p:txBody>
      </p:sp>
      <p:sp>
        <p:nvSpPr>
          <p:cNvPr id="45"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tegn">
    <p:spTree>
      <p:nvGrpSpPr>
        <p:cNvPr id="1" name=""/>
        <p:cNvGrpSpPr/>
        <p:nvPr/>
      </p:nvGrpSpPr>
      <p:grpSpPr>
        <a:xfrm>
          <a:off x="0" y="0"/>
          <a:ext cx="0" cy="0"/>
          <a:chOff x="0" y="0"/>
          <a:chExt cx="0" cy="0"/>
        </a:xfrm>
      </p:grpSpPr>
      <p:sp>
        <p:nvSpPr>
          <p:cNvPr id="52" name="Brødtekst, niveau et…"/>
          <p:cNvSpPr txBox="1">
            <a:spLocks noGrp="1"/>
          </p:cNvSpPr>
          <p:nvPr>
            <p:ph type="body" idx="1" hasCustomPrompt="1"/>
          </p:nvPr>
        </p:nvSpPr>
        <p:spPr>
          <a:prstGeom prst="rect">
            <a:avLst/>
          </a:prstGeom>
        </p:spPr>
        <p:txBody>
          <a:bodyPr/>
          <a:lstStyle/>
          <a:p>
            <a:r>
              <a:t>Punktopstillet tekst på lysbillede</a:t>
            </a:r>
          </a:p>
          <a:p>
            <a:pPr lvl="1"/>
            <a:endParaRPr/>
          </a:p>
          <a:p>
            <a:pPr lvl="2"/>
            <a:endParaRPr/>
          </a:p>
          <a:p>
            <a:pPr lvl="3"/>
            <a:endParaRPr/>
          </a:p>
          <a:p>
            <a:pPr lvl="4"/>
            <a:endParaRPr/>
          </a:p>
        </p:txBody>
      </p:sp>
      <p:sp>
        <p:nvSpPr>
          <p:cNvPr id="53"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r og foto">
    <p:spTree>
      <p:nvGrpSpPr>
        <p:cNvPr id="1" name=""/>
        <p:cNvGrpSpPr/>
        <p:nvPr/>
      </p:nvGrpSpPr>
      <p:grpSpPr>
        <a:xfrm>
          <a:off x="0" y="0"/>
          <a:ext cx="0" cy="0"/>
          <a:chOff x="0" y="0"/>
          <a:chExt cx="0" cy="0"/>
        </a:xfrm>
      </p:grpSpPr>
      <p:sp>
        <p:nvSpPr>
          <p:cNvPr id="60" name="En del af et loft med træpaneler"/>
          <p:cNvSpPr>
            <a:spLocks noGrp="1"/>
          </p:cNvSpPr>
          <p:nvPr>
            <p:ph type="pic" idx="21"/>
          </p:nvPr>
        </p:nvSpPr>
        <p:spPr>
          <a:xfrm>
            <a:off x="9588500" y="-482600"/>
            <a:ext cx="21513800" cy="14300200"/>
          </a:xfrm>
          <a:prstGeom prst="rect">
            <a:avLst/>
          </a:prstGeom>
        </p:spPr>
        <p:txBody>
          <a:bodyPr lIns="91439" tIns="45719" rIns="91439" bIns="45719">
            <a:noAutofit/>
          </a:bodyPr>
          <a:lstStyle/>
          <a:p>
            <a:endParaRPr/>
          </a:p>
        </p:txBody>
      </p:sp>
      <p:sp>
        <p:nvSpPr>
          <p:cNvPr id="61" name="Undertitel på lysbillede"/>
          <p:cNvSpPr txBox="1">
            <a:spLocks noGrp="1"/>
          </p:cNvSpPr>
          <p:nvPr>
            <p:ph type="body" sz="quarter" idx="22"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j-lt"/>
                <a:ea typeface="+mj-ea"/>
                <a:cs typeface="+mj-cs"/>
                <a:sym typeface="Produkt Extralight"/>
              </a:defRPr>
            </a:lvl1pPr>
          </a:lstStyle>
          <a:p>
            <a:r>
              <a:t>Undertitel på lysbillede</a:t>
            </a:r>
          </a:p>
        </p:txBody>
      </p:sp>
      <p:sp>
        <p:nvSpPr>
          <p:cNvPr id="62" name="Titel på lysbillede"/>
          <p:cNvSpPr txBox="1">
            <a:spLocks noGrp="1"/>
          </p:cNvSpPr>
          <p:nvPr>
            <p:ph type="title" hasCustomPrompt="1"/>
          </p:nvPr>
        </p:nvSpPr>
        <p:spPr>
          <a:xfrm>
            <a:off x="1206500" y="635000"/>
            <a:ext cx="9779000" cy="1689100"/>
          </a:xfrm>
          <a:prstGeom prst="rect">
            <a:avLst/>
          </a:prstGeom>
        </p:spPr>
        <p:txBody>
          <a:bodyPr/>
          <a:lstStyle/>
          <a:p>
            <a:r>
              <a:t>Titel på lysbillede</a:t>
            </a:r>
          </a:p>
        </p:txBody>
      </p:sp>
      <p:sp>
        <p:nvSpPr>
          <p:cNvPr id="63" name="Brødtekst, niveau et…"/>
          <p:cNvSpPr txBox="1">
            <a:spLocks noGrp="1"/>
          </p:cNvSpPr>
          <p:nvPr>
            <p:ph type="body" sz="half" idx="1" hasCustomPrompt="1"/>
          </p:nvPr>
        </p:nvSpPr>
        <p:spPr>
          <a:xfrm>
            <a:off x="1206500" y="4248504"/>
            <a:ext cx="9779000" cy="8256012"/>
          </a:xfrm>
          <a:prstGeom prst="rect">
            <a:avLst/>
          </a:prstGeom>
        </p:spPr>
        <p:txBody>
          <a:bodyPr/>
          <a:lstStyle/>
          <a:p>
            <a:r>
              <a:t>Punktopstillet tekst på lysbillede</a:t>
            </a:r>
          </a:p>
          <a:p>
            <a:pPr lvl="1"/>
            <a:endParaRPr/>
          </a:p>
          <a:p>
            <a:pPr lvl="2"/>
            <a:endParaRPr/>
          </a:p>
          <a:p>
            <a:pPr lvl="3"/>
            <a:endParaRPr/>
          </a:p>
          <a:p>
            <a:pPr lvl="4"/>
            <a:endParaRPr/>
          </a:p>
        </p:txBody>
      </p:sp>
      <p:sp>
        <p:nvSpPr>
          <p:cNvPr id="64"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punkter og livevideo – lille">
    <p:spTree>
      <p:nvGrpSpPr>
        <p:cNvPr id="1" name=""/>
        <p:cNvGrpSpPr/>
        <p:nvPr/>
      </p:nvGrpSpPr>
      <p:grpSpPr>
        <a:xfrm>
          <a:off x="0" y="0"/>
          <a:ext cx="0" cy="0"/>
          <a:chOff x="0" y="0"/>
          <a:chExt cx="0" cy="0"/>
        </a:xfrm>
      </p:grpSpPr>
      <p:sp>
        <p:nvSpPr>
          <p:cNvPr id="71" name="Undertitel på lysbilled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j-lt"/>
                <a:ea typeface="+mj-ea"/>
                <a:cs typeface="+mj-cs"/>
                <a:sym typeface="Produkt Extralight"/>
              </a:defRPr>
            </a:lvl1pPr>
          </a:lstStyle>
          <a:p>
            <a:r>
              <a:t>Undertitel på lysbillede</a:t>
            </a:r>
          </a:p>
        </p:txBody>
      </p:sp>
      <p:sp>
        <p:nvSpPr>
          <p:cNvPr id="72" name="Titel på lysbillede"/>
          <p:cNvSpPr txBox="1">
            <a:spLocks noGrp="1"/>
          </p:cNvSpPr>
          <p:nvPr>
            <p:ph type="title" hasCustomPrompt="1"/>
          </p:nvPr>
        </p:nvSpPr>
        <p:spPr>
          <a:prstGeom prst="rect">
            <a:avLst/>
          </a:prstGeom>
        </p:spPr>
        <p:txBody>
          <a:bodyPr/>
          <a:lstStyle/>
          <a:p>
            <a:r>
              <a:t>Titel på lysbillede</a:t>
            </a:r>
          </a:p>
        </p:txBody>
      </p:sp>
      <p:sp>
        <p:nvSpPr>
          <p:cNvPr id="73" name="Brødtekst, niveau et…"/>
          <p:cNvSpPr txBox="1">
            <a:spLocks noGrp="1"/>
          </p:cNvSpPr>
          <p:nvPr>
            <p:ph type="body" sz="half" idx="1" hasCustomPrompt="1"/>
          </p:nvPr>
        </p:nvSpPr>
        <p:spPr>
          <a:xfrm>
            <a:off x="1206500" y="4248504"/>
            <a:ext cx="9779000" cy="8256012"/>
          </a:xfrm>
          <a:prstGeom prst="rect">
            <a:avLst/>
          </a:prstGeom>
        </p:spPr>
        <p:txBody>
          <a:bodyPr/>
          <a:lstStyle/>
          <a:p>
            <a:r>
              <a:t>Punktopstillet tekst på lysbillede</a:t>
            </a:r>
          </a:p>
          <a:p>
            <a:pPr lvl="1"/>
            <a:endParaRPr/>
          </a:p>
          <a:p>
            <a:pPr lvl="2"/>
            <a:endParaRPr/>
          </a:p>
          <a:p>
            <a:pPr lvl="3"/>
            <a:endParaRPr/>
          </a:p>
          <a:p>
            <a:pPr lvl="4"/>
            <a:endParaRPr/>
          </a:p>
        </p:txBody>
      </p:sp>
      <p:sp>
        <p:nvSpPr>
          <p:cNvPr id="74"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el, punkter og livevideo – stor">
    <p:spTree>
      <p:nvGrpSpPr>
        <p:cNvPr id="1" name=""/>
        <p:cNvGrpSpPr/>
        <p:nvPr/>
      </p:nvGrpSpPr>
      <p:grpSpPr>
        <a:xfrm>
          <a:off x="0" y="0"/>
          <a:ext cx="0" cy="0"/>
          <a:chOff x="0" y="0"/>
          <a:chExt cx="0" cy="0"/>
        </a:xfrm>
      </p:grpSpPr>
      <p:sp>
        <p:nvSpPr>
          <p:cNvPr id="81" name="Undertitel på lysbillede"/>
          <p:cNvSpPr txBox="1">
            <a:spLocks noGrp="1"/>
          </p:cNvSpPr>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j-lt"/>
                <a:ea typeface="+mj-ea"/>
                <a:cs typeface="+mj-cs"/>
                <a:sym typeface="Produkt Extralight"/>
              </a:defRPr>
            </a:lvl1pPr>
          </a:lstStyle>
          <a:p>
            <a:r>
              <a:t>Undertitel på lysbillede</a:t>
            </a:r>
          </a:p>
        </p:txBody>
      </p:sp>
      <p:sp>
        <p:nvSpPr>
          <p:cNvPr id="82" name="Titel på lysbillede"/>
          <p:cNvSpPr txBox="1">
            <a:spLocks noGrp="1"/>
          </p:cNvSpPr>
          <p:nvPr>
            <p:ph type="title" hasCustomPrompt="1"/>
          </p:nvPr>
        </p:nvSpPr>
        <p:spPr>
          <a:xfrm>
            <a:off x="1206500" y="635000"/>
            <a:ext cx="9779000" cy="1689100"/>
          </a:xfrm>
          <a:prstGeom prst="rect">
            <a:avLst/>
          </a:prstGeom>
        </p:spPr>
        <p:txBody>
          <a:bodyPr/>
          <a:lstStyle/>
          <a:p>
            <a:r>
              <a:t>Titel på lysbillede</a:t>
            </a:r>
          </a:p>
        </p:txBody>
      </p:sp>
      <p:sp>
        <p:nvSpPr>
          <p:cNvPr id="83" name="Brødtekst, niveau et…"/>
          <p:cNvSpPr txBox="1">
            <a:spLocks noGrp="1"/>
          </p:cNvSpPr>
          <p:nvPr>
            <p:ph type="body" sz="half" idx="1" hasCustomPrompt="1"/>
          </p:nvPr>
        </p:nvSpPr>
        <p:spPr>
          <a:xfrm>
            <a:off x="1206500" y="4248504"/>
            <a:ext cx="9779000" cy="8256012"/>
          </a:xfrm>
          <a:prstGeom prst="rect">
            <a:avLst/>
          </a:prstGeom>
        </p:spPr>
        <p:txBody>
          <a:bodyPr/>
          <a:lstStyle/>
          <a:p>
            <a:r>
              <a:t>Punktopstillet tekst på lysbillede</a:t>
            </a:r>
          </a:p>
          <a:p>
            <a:pPr lvl="1"/>
            <a:endParaRPr/>
          </a:p>
          <a:p>
            <a:pPr lvl="2"/>
            <a:endParaRPr/>
          </a:p>
          <a:p>
            <a:pPr lvl="3"/>
            <a:endParaRPr/>
          </a:p>
          <a:p>
            <a:pPr lvl="4"/>
            <a:endParaRPr/>
          </a:p>
        </p:txBody>
      </p:sp>
      <p:sp>
        <p:nvSpPr>
          <p:cNvPr id="84"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fsni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 name="Titel på afsnit"/>
          <p:cNvSpPr txBox="1">
            <a:spLocks noGrp="1"/>
          </p:cNvSpPr>
          <p:nvPr>
            <p:ph type="title" hasCustomPrompt="1"/>
          </p:nvPr>
        </p:nvSpPr>
        <p:spPr>
          <a:xfrm>
            <a:off x="1206496" y="3911600"/>
            <a:ext cx="21971004" cy="4648200"/>
          </a:xfrm>
          <a:prstGeom prst="rect">
            <a:avLst/>
          </a:prstGeom>
        </p:spPr>
        <p:txBody>
          <a:bodyPr anchor="ctr"/>
          <a:lstStyle>
            <a:lvl1pPr>
              <a:defRPr sz="12000" spc="-119">
                <a:latin typeface="+mj-lt"/>
                <a:ea typeface="+mj-ea"/>
                <a:cs typeface="+mj-cs"/>
                <a:sym typeface="Produkt Extralight"/>
              </a:defRPr>
            </a:lvl1pPr>
          </a:lstStyle>
          <a:p>
            <a:r>
              <a:t>Titel på afsnit</a:t>
            </a:r>
          </a:p>
        </p:txBody>
      </p:sp>
      <p:sp>
        <p:nvSpPr>
          <p:cNvPr id="92"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Titel på lysbillede"/>
          <p:cNvSpPr txBox="1">
            <a:spLocks noGrp="1"/>
          </p:cNvSpPr>
          <p:nvPr>
            <p:ph type="title" hasCustomPrompt="1"/>
          </p:nvPr>
        </p:nvSpPr>
        <p:spPr>
          <a:xfrm>
            <a:off x="1206500" y="635000"/>
            <a:ext cx="21971000" cy="1689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Titel på lysbillede</a:t>
            </a:r>
          </a:p>
        </p:txBody>
      </p:sp>
      <p:sp>
        <p:nvSpPr>
          <p:cNvPr id="3" name="Brødtekst, niveau et…"/>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Punktopstillet tekst på lysbillede</a:t>
            </a:r>
          </a:p>
          <a:p>
            <a:pPr lvl="1"/>
            <a:endParaRPr/>
          </a:p>
          <a:p>
            <a:pPr lvl="2"/>
            <a:endParaRPr/>
          </a:p>
          <a:p>
            <a:pPr lvl="3"/>
            <a:endParaRPr/>
          </a:p>
          <a:p>
            <a:pPr lvl="4"/>
            <a:endParaRPr/>
          </a:p>
        </p:txBody>
      </p:sp>
      <p:sp>
        <p:nvSpPr>
          <p:cNvPr id="4" name="Lysbillednummer"/>
          <p:cNvSpPr txBox="1">
            <a:spLocks noGrp="1"/>
          </p:cNvSpPr>
          <p:nvPr>
            <p:ph type="sldNum" sz="quarter" idx="2"/>
          </p:nvPr>
        </p:nvSpPr>
        <p:spPr>
          <a:xfrm>
            <a:off x="23538179" y="12443459"/>
            <a:ext cx="408941" cy="444501"/>
          </a:xfrm>
          <a:prstGeom prst="rect">
            <a:avLst/>
          </a:prstGeom>
          <a:ln w="12700">
            <a:miter lim="400000"/>
          </a:ln>
        </p:spPr>
        <p:txBody>
          <a:bodyPr wrap="none" lIns="50800" tIns="50800" rIns="50800" bIns="50800" anchor="b">
            <a:spAutoFit/>
          </a:bodyPr>
          <a:lstStyle>
            <a:lvl1pPr algn="r" defTabSz="584200">
              <a:spcBef>
                <a:spcPts val="0"/>
              </a:spcBef>
              <a:defRPr sz="20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Medium"/>
        </a:defRPr>
      </a:lvl1pPr>
      <a:lvl2pPr marL="0" marR="0" indent="457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Medium"/>
        </a:defRPr>
      </a:lvl2pPr>
      <a:lvl3pPr marL="0" marR="0" indent="914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Medium"/>
        </a:defRPr>
      </a:lvl3pPr>
      <a:lvl4pPr marL="0" marR="0" indent="1371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Medium"/>
        </a:defRPr>
      </a:lvl4pPr>
      <a:lvl5pPr marL="0" marR="0" indent="18288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Medium"/>
        </a:defRPr>
      </a:lvl5pPr>
      <a:lvl6pPr marL="0" marR="0" indent="22860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Medium"/>
        </a:defRPr>
      </a:lvl6pPr>
      <a:lvl7pPr marL="0" marR="0" indent="2743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Medium"/>
        </a:defRPr>
      </a:lvl7pPr>
      <a:lvl8pPr marL="0" marR="0" indent="3200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Medium"/>
        </a:defRPr>
      </a:lvl8pPr>
      <a:lvl9pPr marL="0" marR="0" indent="3657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Medium"/>
        </a:defRPr>
      </a:lvl9pPr>
    </p:titleStyle>
    <p:body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Avenir Next Regular"/>
          <a:ea typeface="Avenir Next Regular"/>
          <a:cs typeface="Avenir Next Regular"/>
          <a:sym typeface="Avenir Next Regular"/>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Avenir Next Regular"/>
          <a:ea typeface="Avenir Next Regular"/>
          <a:cs typeface="Avenir Next Regular"/>
          <a:sym typeface="Avenir Next Regular"/>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Avenir Next Regular"/>
          <a:ea typeface="Avenir Next Regular"/>
          <a:cs typeface="Avenir Next Regular"/>
          <a:sym typeface="Avenir Next Regular"/>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Avenir Next Regular"/>
          <a:ea typeface="Avenir Next Regular"/>
          <a:cs typeface="Avenir Next Regular"/>
          <a:sym typeface="Avenir Next Regular"/>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Avenir Next Regular"/>
          <a:ea typeface="Avenir Next Regular"/>
          <a:cs typeface="Avenir Next Regular"/>
          <a:sym typeface="Avenir Next Regular"/>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Avenir Next Regular"/>
          <a:ea typeface="Avenir Next Regular"/>
          <a:cs typeface="Avenir Next Regular"/>
          <a:sym typeface="Avenir Next Regular"/>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Avenir Next Regular"/>
          <a:ea typeface="Avenir Next Regular"/>
          <a:cs typeface="Avenir Next Regular"/>
          <a:sym typeface="Avenir Next Regular"/>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Avenir Next Regular"/>
          <a:ea typeface="Avenir Next Regular"/>
          <a:cs typeface="Avenir Next Regular"/>
          <a:sym typeface="Avenir Next Regular"/>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Avenir Next Regular"/>
          <a:ea typeface="Avenir Next Regular"/>
          <a:cs typeface="Avenir Next Regular"/>
          <a:sym typeface="Avenir Next Regular"/>
        </a:defRPr>
      </a:lvl9pPr>
    </p:bodyStyle>
    <p:otherStyle>
      <a:lvl1pPr marL="0" marR="0" indent="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1pPr>
      <a:lvl2pPr marL="0" marR="0" indent="457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2pPr>
      <a:lvl3pPr marL="0" marR="0" indent="914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3pPr>
      <a:lvl4pPr marL="0" marR="0" indent="1371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4pPr>
      <a:lvl5pPr marL="0" marR="0" indent="18288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5pPr>
      <a:lvl6pPr marL="0" marR="0" indent="22860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6pPr>
      <a:lvl7pPr marL="0" marR="0" indent="2743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7pPr>
      <a:lvl8pPr marL="0" marR="0" indent="3200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8pPr>
      <a:lvl9pPr marL="0" marR="0" indent="3657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0.tiff"/><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3.tiff"/><Relationship Id="rId4" Type="http://schemas.openxmlformats.org/officeDocument/2006/relationships/image" Target="../media/image22.tif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tiff"/><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9.tif"/><Relationship Id="rId5" Type="http://schemas.openxmlformats.org/officeDocument/2006/relationships/image" Target="../media/image28.tif"/><Relationship Id="rId4" Type="http://schemas.openxmlformats.org/officeDocument/2006/relationships/image" Target="../media/image27.tif"/></Relationships>
</file>

<file path=ppt/slides/_rels/slide22.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1.tif"/></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3.ti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5.tif"/></Relationships>
</file>

<file path=ppt/slides/_rels/slide9.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nanoben_autumn_colours._Conceptual_image_that_illustrates_educa_87545383-093d-4908-8bbd-bf3afb237fe4.png" descr="nanoben_autumn_colours._Conceptual_image_that_illustrates_educa_87545383-093d-4908-8bbd-bf3afb237fe4.png"/>
          <p:cNvPicPr>
            <a:picLocks noChangeAspect="1"/>
          </p:cNvPicPr>
          <p:nvPr/>
        </p:nvPicPr>
        <p:blipFill>
          <a:blip r:embed="rId2"/>
          <a:stretch>
            <a:fillRect/>
          </a:stretch>
        </p:blipFill>
        <p:spPr>
          <a:xfrm>
            <a:off x="-95140" y="8340"/>
            <a:ext cx="24574280" cy="13772399"/>
          </a:xfrm>
          <a:prstGeom prst="rect">
            <a:avLst/>
          </a:prstGeom>
          <a:ln w="12700">
            <a:miter lim="400000"/>
          </a:ln>
        </p:spPr>
      </p:pic>
      <p:sp>
        <p:nvSpPr>
          <p:cNvPr id="182" name="Rektangel"/>
          <p:cNvSpPr/>
          <p:nvPr/>
        </p:nvSpPr>
        <p:spPr>
          <a:xfrm>
            <a:off x="-142394" y="10456333"/>
            <a:ext cx="26635004" cy="3826898"/>
          </a:xfrm>
          <a:prstGeom prst="rect">
            <a:avLst/>
          </a:prstGeom>
          <a:solidFill>
            <a:srgbClr val="000000">
              <a:alpha val="55705"/>
            </a:srgbClr>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83" name="Per Størup Lauridsen, 2025"/>
          <p:cNvSpPr txBox="1">
            <a:spLocks noGrp="1"/>
          </p:cNvSpPr>
          <p:nvPr>
            <p:ph type="body" idx="21"/>
          </p:nvPr>
        </p:nvSpPr>
        <p:spPr>
          <a:xfrm>
            <a:off x="19802378" y="12715374"/>
            <a:ext cx="21971001" cy="660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defRPr sz="2600">
                <a:solidFill>
                  <a:srgbClr val="FFFFFF"/>
                </a:solidFill>
                <a:latin typeface="Helvetica"/>
                <a:ea typeface="Helvetica"/>
                <a:cs typeface="Helvetica"/>
                <a:sym typeface="Helvetica"/>
              </a:defRPr>
            </a:lvl1pPr>
          </a:lstStyle>
          <a:p>
            <a:r>
              <a:t>Per Størup Lauridsen, 2025 </a:t>
            </a:r>
          </a:p>
        </p:txBody>
      </p:sp>
      <p:sp>
        <p:nvSpPr>
          <p:cNvPr id="184" name="Kommunikation og it c"/>
          <p:cNvSpPr txBox="1">
            <a:spLocks noGrp="1"/>
          </p:cNvSpPr>
          <p:nvPr>
            <p:ph type="subTitle" sz="quarter" idx="1"/>
          </p:nvPr>
        </p:nvSpPr>
        <p:spPr>
          <a:xfrm>
            <a:off x="1206500" y="12433300"/>
            <a:ext cx="21971000" cy="2006600"/>
          </a:xfrm>
          <a:prstGeom prst="rect">
            <a:avLst/>
          </a:prstGeom>
        </p:spPr>
        <p:txBody>
          <a:bodyPr/>
          <a:lstStyle>
            <a:lvl1pPr defTabSz="457200">
              <a:defRPr sz="3400" b="1" i="1">
                <a:solidFill>
                  <a:srgbClr val="FFFFFF"/>
                </a:solidFill>
                <a:latin typeface="Helvetica"/>
                <a:ea typeface="Helvetica"/>
                <a:cs typeface="Helvetica"/>
                <a:sym typeface="Helvetica"/>
              </a:defRPr>
            </a:lvl1pPr>
          </a:lstStyle>
          <a:p>
            <a:r>
              <a:t>Kommunikation og it c </a:t>
            </a:r>
          </a:p>
        </p:txBody>
      </p:sp>
      <p:sp>
        <p:nvSpPr>
          <p:cNvPr id="185" name="Logodesign"/>
          <p:cNvSpPr txBox="1">
            <a:spLocks noGrp="1"/>
          </p:cNvSpPr>
          <p:nvPr>
            <p:ph type="ctrTitle"/>
          </p:nvPr>
        </p:nvSpPr>
        <p:spPr>
          <a:xfrm>
            <a:off x="1206500" y="7696200"/>
            <a:ext cx="21971004" cy="4648200"/>
          </a:xfrm>
          <a:prstGeom prst="rect">
            <a:avLst/>
          </a:prstGeom>
        </p:spPr>
        <p:txBody>
          <a:bodyPr/>
          <a:lstStyle>
            <a:lvl1pPr defTabSz="457200">
              <a:lnSpc>
                <a:spcPct val="100000"/>
              </a:lnSpc>
              <a:defRPr sz="10000" b="1" spc="0">
                <a:solidFill>
                  <a:srgbClr val="FFFFFF"/>
                </a:solidFill>
                <a:latin typeface="Helvetica"/>
                <a:ea typeface="Helvetica"/>
                <a:cs typeface="Helvetica"/>
                <a:sym typeface="Helvetica"/>
              </a:defRPr>
            </a:lvl1pPr>
          </a:lstStyle>
          <a:p>
            <a:r>
              <a:t>Logodesign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2" name="Opgave: Skitser til Attention-delen af ARMM-modellen"/>
          <p:cNvSpPr txBox="1">
            <a:spLocks noGrp="1"/>
          </p:cNvSpPr>
          <p:nvPr>
            <p:ph type="title"/>
          </p:nvPr>
        </p:nvSpPr>
        <p:spPr>
          <a:xfrm>
            <a:off x="710367" y="635355"/>
            <a:ext cx="21971001" cy="1689101"/>
          </a:xfrm>
          <a:prstGeom prst="rect">
            <a:avLst/>
          </a:prstGeom>
        </p:spPr>
        <p:txBody>
          <a:bodyPr>
            <a:normAutofit fontScale="90000"/>
          </a:bodyPr>
          <a:lstStyle/>
          <a:p>
            <a:pPr defTabSz="1633727">
              <a:defRPr sz="6700" spc="-66"/>
            </a:pPr>
            <a:r>
              <a:t>Opgave: Skitser til Attention-delen af ARMM-modellen</a:t>
            </a:r>
          </a:p>
        </p:txBody>
      </p:sp>
      <p:sp>
        <p:nvSpPr>
          <p:cNvPr id="233" name="Attention (Opmærksomhed)…"/>
          <p:cNvSpPr txBox="1">
            <a:spLocks noGrp="1"/>
          </p:cNvSpPr>
          <p:nvPr>
            <p:ph type="body" sz="half" idx="1"/>
          </p:nvPr>
        </p:nvSpPr>
        <p:spPr>
          <a:xfrm>
            <a:off x="765493" y="2160360"/>
            <a:ext cx="14523846" cy="7254587"/>
          </a:xfrm>
          <a:prstGeom prst="rect">
            <a:avLst/>
          </a:prstGeom>
        </p:spPr>
        <p:txBody>
          <a:bodyPr/>
          <a:lstStyle/>
          <a:p>
            <a:pPr marL="0" indent="0" defTabSz="457200">
              <a:spcBef>
                <a:spcPts val="0"/>
              </a:spcBef>
              <a:buSzTx/>
              <a:buNone/>
              <a:defRPr sz="2000">
                <a:solidFill>
                  <a:schemeClr val="accent4">
                    <a:hueOff val="-297102"/>
                    <a:satOff val="16978"/>
                    <a:lumOff val="-20883"/>
                  </a:schemeClr>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Instinkter </a:t>
            </a:r>
          </a:p>
          <a:p>
            <a:pPr marL="742949" indent="-349249" defTabSz="457200">
              <a:spcBef>
                <a:spcPts val="0"/>
              </a:spcBef>
              <a:buAutoNum type="arabicPeriod"/>
              <a:defRPr sz="2000" b="1">
                <a:solidFill>
                  <a:schemeClr val="accent4">
                    <a:hueOff val="-297102"/>
                    <a:satOff val="16978"/>
                    <a:lumOff val="-20883"/>
                  </a:schemeClr>
                </a:solidFill>
                <a:latin typeface="Helvetica"/>
                <a:ea typeface="Helvetica"/>
                <a:cs typeface="Helvetica"/>
                <a:sym typeface="Helvetica"/>
              </a:defRPr>
            </a:pPr>
            <a:r>
              <a:rPr sz="3200"/>
              <a:t> Loven om lukkethed</a:t>
            </a:r>
          </a:p>
        </p:txBody>
      </p:sp>
      <p:sp>
        <p:nvSpPr>
          <p:cNvPr id="234" name="Du skal lave tre skitser til et nyt logo for Odense Tekniske Gymnasium. Fokus er på, hvordan dit logo kan fange opmærksomheden, ved at bruge principperne fra Attention-delen af ARMM-modellen:…"/>
          <p:cNvSpPr txBox="1"/>
          <p:nvPr/>
        </p:nvSpPr>
        <p:spPr>
          <a:xfrm>
            <a:off x="787327" y="5276409"/>
            <a:ext cx="11395424" cy="7683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800"/>
            </a:pPr>
            <a:r>
              <a:t>Du skal lave </a:t>
            </a:r>
            <a:r>
              <a:rPr b="1"/>
              <a:t>tre skitser</a:t>
            </a:r>
            <a:r>
              <a:t> til et nyt logo for Odense Tekniske Gymnasium. Fokus er på, hvordan dit logo kan fange opmærksomheden, ved at bruge principperne fra Attention-delen af ARMM-modellen:</a:t>
            </a:r>
          </a:p>
          <a:p>
            <a:pPr marL="558799" indent="-558799">
              <a:buSzPct val="100000"/>
              <a:buAutoNum type="arabicPeriod"/>
              <a:defRPr sz="2800"/>
            </a:pPr>
            <a:r>
              <a:rPr b="1"/>
              <a:t>Skille sig ud fra normen: </a:t>
            </a:r>
            <a:br>
              <a:rPr b="1"/>
            </a:br>
            <a:r>
              <a:t>Dit logo skal være anderledes og unikt.</a:t>
            </a:r>
          </a:p>
          <a:p>
            <a:pPr marL="558799" indent="-558799">
              <a:buSzPct val="100000"/>
              <a:buAutoNum type="arabicPeriod"/>
              <a:defRPr sz="2800"/>
            </a:pPr>
            <a:r>
              <a:rPr b="1"/>
              <a:t>Instinkter:</a:t>
            </a:r>
            <a:r>
              <a:t> </a:t>
            </a:r>
            <a:br/>
            <a:r>
              <a:t>Design, der instinktivt fanger øjet, fx med stærke kontraster eller dynamiske former.</a:t>
            </a:r>
          </a:p>
          <a:p>
            <a:pPr marL="558799" indent="-558799">
              <a:buSzPct val="100000"/>
              <a:buAutoNum type="arabicPeriod"/>
              <a:defRPr sz="2800"/>
            </a:pPr>
            <a:r>
              <a:rPr b="1"/>
              <a:t>Loven om lukkethed:</a:t>
            </a:r>
            <a:r>
              <a:t> </a:t>
            </a:r>
            <a:br/>
            <a:r>
              <a:t>Brug ufuldstændige former, som hjernen naturligt forsøger at fuldføre.</a:t>
            </a:r>
          </a:p>
        </p:txBody>
      </p:sp>
      <p:sp>
        <p:nvSpPr>
          <p:cNvPr id="235" name="Lav tre skitser:…"/>
          <p:cNvSpPr txBox="1"/>
          <p:nvPr/>
        </p:nvSpPr>
        <p:spPr>
          <a:xfrm>
            <a:off x="12656132" y="5740503"/>
            <a:ext cx="11395424" cy="773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1500"/>
              </a:spcBef>
              <a:defRPr sz="2700"/>
            </a:pPr>
            <a:r>
              <a:rPr b="1"/>
              <a:t>Lav tre skitser:</a:t>
            </a:r>
          </a:p>
          <a:p>
            <a:pPr marL="308609" indent="-308609">
              <a:spcBef>
                <a:spcPts val="1500"/>
              </a:spcBef>
              <a:buSzPct val="100000"/>
              <a:buChar char="•"/>
              <a:defRPr sz="2700"/>
            </a:pPr>
            <a:r>
              <a:t>Én, der skiller sig ud fra normen – hvad kan gøre dit logo unikt?</a:t>
            </a:r>
          </a:p>
          <a:p>
            <a:pPr marL="308609" indent="-308609">
              <a:spcBef>
                <a:spcPts val="1500"/>
              </a:spcBef>
              <a:buSzPct val="100000"/>
              <a:buChar char="•"/>
              <a:defRPr sz="2700"/>
            </a:pPr>
            <a:r>
              <a:t>Én, der arbejder med instinktive reaktioner – hvordan kan dit design vække opmærksomhed hurtigt?</a:t>
            </a:r>
          </a:p>
          <a:p>
            <a:pPr marL="308609" indent="-308609">
              <a:spcBef>
                <a:spcPts val="1500"/>
              </a:spcBef>
              <a:buSzPct val="100000"/>
              <a:buChar char="•"/>
              <a:defRPr sz="2700"/>
            </a:pPr>
            <a:r>
              <a:t>Én, der anvender loven om lukkethed – hvordan kan ufuldstændige former bruges til at fange øjet?</a:t>
            </a:r>
          </a:p>
          <a:p>
            <a:pPr>
              <a:spcBef>
                <a:spcPts val="1500"/>
              </a:spcBef>
              <a:defRPr sz="2700"/>
            </a:pPr>
            <a:r>
              <a:rPr b="1"/>
              <a:t>Forklar dine valg:</a:t>
            </a:r>
          </a:p>
          <a:p>
            <a:pPr marL="308609" indent="-308609">
              <a:spcBef>
                <a:spcPts val="1500"/>
              </a:spcBef>
              <a:buSzPct val="100000"/>
              <a:buChar char="•"/>
              <a:defRPr sz="2700"/>
            </a:pPr>
            <a:r>
              <a:t>Skriv kort ved siden af hver skitse, hvilket princip du arbejder med (normbrud, instinkter eller lukkethed).</a:t>
            </a:r>
          </a:p>
          <a:p>
            <a:pPr>
              <a:spcBef>
                <a:spcPts val="1500"/>
              </a:spcBef>
              <a:defRPr sz="2700"/>
            </a:pPr>
            <a:r>
              <a:rPr b="1"/>
              <a:t>Krav:</a:t>
            </a:r>
          </a:p>
          <a:p>
            <a:pPr marL="308609" indent="-308609">
              <a:spcBef>
                <a:spcPts val="1500"/>
              </a:spcBef>
              <a:buSzPct val="100000"/>
              <a:buChar char="•"/>
              <a:defRPr sz="2700"/>
            </a:pPr>
            <a:r>
              <a:t>Skitserne skal være tydelige og vise, hvordan logoet fanger opmærksomhed.</a:t>
            </a:r>
          </a:p>
          <a:p>
            <a:pPr marL="308609" indent="-308609">
              <a:spcBef>
                <a:spcPts val="1500"/>
              </a:spcBef>
              <a:buSzPct val="100000"/>
              <a:buChar char="•"/>
              <a:defRPr sz="2700"/>
            </a:pPr>
            <a:r>
              <a:t>Logoet skal kunne repræsentere Odense Tekniske Gymnasium.</a:t>
            </a:r>
          </a:p>
        </p:txBody>
      </p:sp>
      <p:pic>
        <p:nvPicPr>
          <p:cNvPr id="236" name="OTG_masterlogo_RGB.png" descr="OTG_masterlogo_RGB.png"/>
          <p:cNvPicPr>
            <a:picLocks noChangeAspect="1"/>
          </p:cNvPicPr>
          <p:nvPr/>
        </p:nvPicPr>
        <p:blipFill>
          <a:blip r:embed="rId3"/>
          <a:stretch>
            <a:fillRect/>
          </a:stretch>
        </p:blipFill>
        <p:spPr>
          <a:xfrm>
            <a:off x="17071500" y="2025612"/>
            <a:ext cx="4910973" cy="338543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8"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239" name="Attention (Opmærksomhed)…"/>
          <p:cNvSpPr txBox="1">
            <a:spLocks noGrp="1"/>
          </p:cNvSpPr>
          <p:nvPr>
            <p:ph type="body" sz="half" idx="1"/>
          </p:nvPr>
        </p:nvSpPr>
        <p:spPr>
          <a:xfrm>
            <a:off x="1206500" y="2729994"/>
            <a:ext cx="14523846" cy="7254587"/>
          </a:xfrm>
          <a:prstGeom prst="rect">
            <a:avLst/>
          </a:prstGeom>
        </p:spPr>
        <p:txBody>
          <a:bodyPr/>
          <a:lstStyle/>
          <a:p>
            <a:pPr marL="0" indent="0" defTabSz="457200">
              <a:spcBef>
                <a:spcPts val="0"/>
              </a:spcBef>
              <a:buSzTx/>
              <a:buNone/>
              <a:defRPr sz="2000">
                <a:solidFill>
                  <a:srgbClr val="929292"/>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latin typeface="Helvetica"/>
                <a:ea typeface="Helvetica"/>
                <a:cs typeface="Helvetica"/>
                <a:sym typeface="Helvetica"/>
              </a:defRPr>
            </a:pPr>
            <a:r>
              <a:t> Det aggressive og dominerende logo </a:t>
            </a:r>
          </a:p>
          <a:p>
            <a:pPr marL="742949" indent="-349249" defTabSz="457200">
              <a:spcBef>
                <a:spcPts val="0"/>
              </a:spcBef>
              <a:buAutoNum type="arabicPeriod"/>
              <a:defRPr sz="3200" b="1">
                <a:latin typeface="Helvetica"/>
                <a:ea typeface="Helvetica"/>
                <a:cs typeface="Helvetica"/>
                <a:sym typeface="Helvetica"/>
              </a:defRPr>
            </a:pPr>
            <a:r>
              <a:t> Det venlige og ydmyge logo</a:t>
            </a:r>
          </a:p>
          <a:p>
            <a:pPr marL="0" indent="0" defTabSz="457200">
              <a:spcBef>
                <a:spcPts val="0"/>
              </a:spcBef>
              <a:buSzTx/>
              <a:buNone/>
              <a:defRPr sz="2000">
                <a:solidFill>
                  <a:srgbClr val="929292"/>
                </a:solidFill>
                <a:latin typeface="Helvetica"/>
                <a:ea typeface="Helvetica"/>
                <a:cs typeface="Helvetica"/>
                <a:sym typeface="Helvetica"/>
              </a:defRPr>
            </a:pPr>
            <a:br/>
            <a:r>
              <a:rPr sz="6000" b="1"/>
              <a:t>M</a:t>
            </a:r>
            <a:r>
              <a:rPr sz="4500"/>
              <a:t>eaning </a:t>
            </a:r>
            <a:r>
              <a:t>(Betydninger) </a:t>
            </a:r>
            <a:br/>
            <a:r>
              <a:rPr sz="6000" b="1"/>
              <a:t>M</a:t>
            </a:r>
            <a:r>
              <a:rPr sz="4500"/>
              <a:t>emory </a:t>
            </a:r>
            <a:r>
              <a:t>(Modtager skal kunne huske og genkalde logoet)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1"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242" name="Attention (Opmærksomhed)…"/>
          <p:cNvSpPr txBox="1">
            <a:spLocks noGrp="1"/>
          </p:cNvSpPr>
          <p:nvPr>
            <p:ph type="body" sz="half" idx="1"/>
          </p:nvPr>
        </p:nvSpPr>
        <p:spPr>
          <a:xfrm>
            <a:off x="1206500" y="2729994"/>
            <a:ext cx="14523846" cy="7254587"/>
          </a:xfrm>
          <a:prstGeom prst="rect">
            <a:avLst/>
          </a:prstGeom>
        </p:spPr>
        <p:txBody>
          <a:bodyPr/>
          <a:lstStyle/>
          <a:p>
            <a:pPr marL="0" indent="0" defTabSz="457200">
              <a:spcBef>
                <a:spcPts val="0"/>
              </a:spcBef>
              <a:buSzTx/>
              <a:buNone/>
              <a:defRPr sz="2000">
                <a:solidFill>
                  <a:srgbClr val="929292"/>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Det aggressive og dominerende logo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venlige og ydmyge logo</a:t>
            </a:r>
          </a:p>
          <a:p>
            <a:pPr marL="0" indent="0" defTabSz="457200">
              <a:spcBef>
                <a:spcPts val="0"/>
              </a:spcBef>
              <a:buSzTx/>
              <a:buNone/>
              <a:defRPr sz="2000">
                <a:solidFill>
                  <a:srgbClr val="929292"/>
                </a:solidFill>
                <a:latin typeface="Helvetica"/>
                <a:ea typeface="Helvetica"/>
                <a:cs typeface="Helvetica"/>
                <a:sym typeface="Helvetica"/>
              </a:defRPr>
            </a:pPr>
            <a:br/>
            <a:r>
              <a:rPr sz="6000" b="1"/>
              <a:t>M</a:t>
            </a:r>
            <a:r>
              <a:rPr sz="4500"/>
              <a:t>eaning </a:t>
            </a:r>
            <a:r>
              <a:t>(Betydninger) </a:t>
            </a:r>
            <a:br/>
            <a:r>
              <a:rPr sz="6000" b="1"/>
              <a:t>M</a:t>
            </a:r>
            <a:r>
              <a:rPr sz="4500"/>
              <a:t>emory </a:t>
            </a:r>
            <a:r>
              <a:t>(Modtager skal kunne huske og genkalde logoet) </a:t>
            </a:r>
          </a:p>
        </p:txBody>
      </p:sp>
      <p:sp>
        <p:nvSpPr>
          <p:cNvPr id="243" name="Dominans…"/>
          <p:cNvSpPr txBox="1"/>
          <p:nvPr/>
        </p:nvSpPr>
        <p:spPr>
          <a:xfrm>
            <a:off x="20690949" y="2975121"/>
            <a:ext cx="3326209" cy="37107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3600">
                <a:latin typeface="Times New Roman"/>
                <a:ea typeface="Times New Roman"/>
                <a:cs typeface="Times New Roman"/>
                <a:sym typeface="Times New Roman"/>
              </a:defRPr>
            </a:pPr>
            <a:endParaRPr>
              <a:solidFill>
                <a:srgbClr val="000000"/>
              </a:solidFill>
            </a:endParaRPr>
          </a:p>
          <a:p>
            <a:pPr marL="72389" defTabSz="457200">
              <a:lnSpc>
                <a:spcPts val="3200"/>
              </a:lnSpc>
              <a:spcBef>
                <a:spcPts val="0"/>
              </a:spcBef>
              <a:defRPr sz="3600" spc="-12">
                <a:solidFill>
                  <a:srgbClr val="565656"/>
                </a:solidFill>
                <a:latin typeface="Helvetica"/>
                <a:ea typeface="Helvetica"/>
                <a:cs typeface="Helvetica"/>
                <a:sym typeface="Helvetica"/>
              </a:defRPr>
            </a:pPr>
            <a:r>
              <a:t>Dominans</a:t>
            </a:r>
          </a:p>
          <a:p>
            <a:pPr marL="72389" defTabSz="457200">
              <a:lnSpc>
                <a:spcPct val="113750"/>
              </a:lnSpc>
              <a:spcBef>
                <a:spcPts val="400"/>
              </a:spcBef>
              <a:defRPr sz="3600">
                <a:solidFill>
                  <a:srgbClr val="565656"/>
                </a:solidFill>
                <a:latin typeface="Helvetica"/>
                <a:ea typeface="Helvetica"/>
                <a:cs typeface="Helvetica"/>
                <a:sym typeface="Helvetica"/>
              </a:defRPr>
            </a:pPr>
            <a:r>
              <a:t>Autoritet </a:t>
            </a:r>
          </a:p>
          <a:p>
            <a:pPr marL="72389" defTabSz="457200">
              <a:lnSpc>
                <a:spcPct val="113750"/>
              </a:lnSpc>
              <a:spcBef>
                <a:spcPts val="400"/>
              </a:spcBef>
              <a:defRPr sz="3600">
                <a:solidFill>
                  <a:srgbClr val="565656"/>
                </a:solidFill>
                <a:latin typeface="Helvetica"/>
                <a:ea typeface="Helvetica"/>
                <a:cs typeface="Helvetica"/>
                <a:sym typeface="Helvetica"/>
              </a:defRPr>
            </a:pPr>
            <a:r>
              <a:t>Troværdighed </a:t>
            </a:r>
          </a:p>
          <a:p>
            <a:pPr marL="72389" defTabSz="457200">
              <a:lnSpc>
                <a:spcPct val="113750"/>
              </a:lnSpc>
              <a:spcBef>
                <a:spcPts val="400"/>
              </a:spcBef>
              <a:defRPr sz="3600">
                <a:solidFill>
                  <a:srgbClr val="565656"/>
                </a:solidFill>
                <a:latin typeface="Helvetica"/>
                <a:ea typeface="Helvetica"/>
                <a:cs typeface="Helvetica"/>
                <a:sym typeface="Helvetica"/>
              </a:defRPr>
            </a:pPr>
            <a:r>
              <a:t>Handlekraft</a:t>
            </a:r>
          </a:p>
        </p:txBody>
      </p:sp>
      <p:pic>
        <p:nvPicPr>
          <p:cNvPr id="244" name="Skærmbillede 2025-01-03 kl. 08.28.51.png" descr="Skærmbillede 2025-01-03 kl. 08.28.51.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2678677" y="3344383"/>
            <a:ext cx="6974090" cy="2534947"/>
          </a:xfrm>
          <a:custGeom>
            <a:avLst/>
            <a:gdLst/>
            <a:ahLst/>
            <a:cxnLst>
              <a:cxn ang="0">
                <a:pos x="wd2" y="hd2"/>
              </a:cxn>
              <a:cxn ang="5400000">
                <a:pos x="wd2" y="hd2"/>
              </a:cxn>
              <a:cxn ang="10800000">
                <a:pos x="wd2" y="hd2"/>
              </a:cxn>
              <a:cxn ang="16200000">
                <a:pos x="wd2" y="hd2"/>
              </a:cxn>
            </a:cxnLst>
            <a:rect l="0" t="0" r="r" b="b"/>
            <a:pathLst>
              <a:path w="21590" h="21455" extrusionOk="0">
                <a:moveTo>
                  <a:pt x="19351" y="11"/>
                </a:moveTo>
                <a:cubicBezTo>
                  <a:pt x="19331" y="164"/>
                  <a:pt x="19203" y="1828"/>
                  <a:pt x="19068" y="3709"/>
                </a:cubicBezTo>
                <a:cubicBezTo>
                  <a:pt x="18934" y="5591"/>
                  <a:pt x="18794" y="7220"/>
                  <a:pt x="18758" y="7330"/>
                </a:cubicBezTo>
                <a:cubicBezTo>
                  <a:pt x="18756" y="7337"/>
                  <a:pt x="18751" y="7338"/>
                  <a:pt x="18749" y="7344"/>
                </a:cubicBezTo>
                <a:cubicBezTo>
                  <a:pt x="18748" y="7346"/>
                  <a:pt x="18745" y="7386"/>
                  <a:pt x="18744" y="7388"/>
                </a:cubicBezTo>
                <a:cubicBezTo>
                  <a:pt x="18740" y="7399"/>
                  <a:pt x="18723" y="7393"/>
                  <a:pt x="18710" y="7394"/>
                </a:cubicBezTo>
                <a:cubicBezTo>
                  <a:pt x="18636" y="7441"/>
                  <a:pt x="18488" y="7333"/>
                  <a:pt x="18129" y="6981"/>
                </a:cubicBezTo>
                <a:cubicBezTo>
                  <a:pt x="18049" y="6903"/>
                  <a:pt x="18051" y="6907"/>
                  <a:pt x="17982" y="6840"/>
                </a:cubicBezTo>
                <a:cubicBezTo>
                  <a:pt x="17788" y="6658"/>
                  <a:pt x="17571" y="6456"/>
                  <a:pt x="17562" y="6474"/>
                </a:cubicBezTo>
                <a:cubicBezTo>
                  <a:pt x="17562" y="6512"/>
                  <a:pt x="17664" y="7418"/>
                  <a:pt x="17798" y="8570"/>
                </a:cubicBezTo>
                <a:cubicBezTo>
                  <a:pt x="17877" y="9253"/>
                  <a:pt x="17897" y="9502"/>
                  <a:pt x="17943" y="9950"/>
                </a:cubicBezTo>
                <a:cubicBezTo>
                  <a:pt x="17974" y="10186"/>
                  <a:pt x="17996" y="10391"/>
                  <a:pt x="18004" y="10545"/>
                </a:cubicBezTo>
                <a:cubicBezTo>
                  <a:pt x="18011" y="10617"/>
                  <a:pt x="18047" y="10926"/>
                  <a:pt x="18047" y="10948"/>
                </a:cubicBezTo>
                <a:cubicBezTo>
                  <a:pt x="18048" y="11080"/>
                  <a:pt x="17922" y="11715"/>
                  <a:pt x="17767" y="12359"/>
                </a:cubicBezTo>
                <a:cubicBezTo>
                  <a:pt x="17753" y="12417"/>
                  <a:pt x="17734" y="12478"/>
                  <a:pt x="17719" y="12537"/>
                </a:cubicBezTo>
                <a:cubicBezTo>
                  <a:pt x="17710" y="12582"/>
                  <a:pt x="17710" y="12607"/>
                  <a:pt x="17694" y="12671"/>
                </a:cubicBezTo>
                <a:cubicBezTo>
                  <a:pt x="17678" y="12735"/>
                  <a:pt x="17626" y="12895"/>
                  <a:pt x="17594" y="13004"/>
                </a:cubicBezTo>
                <a:cubicBezTo>
                  <a:pt x="17537" y="13200"/>
                  <a:pt x="17487" y="13381"/>
                  <a:pt x="17416" y="13608"/>
                </a:cubicBezTo>
                <a:cubicBezTo>
                  <a:pt x="17412" y="13622"/>
                  <a:pt x="17405" y="13646"/>
                  <a:pt x="17401" y="13659"/>
                </a:cubicBezTo>
                <a:cubicBezTo>
                  <a:pt x="17400" y="13661"/>
                  <a:pt x="17400" y="13663"/>
                  <a:pt x="17399" y="13665"/>
                </a:cubicBezTo>
                <a:cubicBezTo>
                  <a:pt x="17390" y="13692"/>
                  <a:pt x="17386" y="13711"/>
                  <a:pt x="17378" y="13736"/>
                </a:cubicBezTo>
                <a:cubicBezTo>
                  <a:pt x="17259" y="14105"/>
                  <a:pt x="17198" y="14257"/>
                  <a:pt x="17149" y="14290"/>
                </a:cubicBezTo>
                <a:cubicBezTo>
                  <a:pt x="17010" y="14668"/>
                  <a:pt x="16883" y="15021"/>
                  <a:pt x="16687" y="15506"/>
                </a:cubicBezTo>
                <a:cubicBezTo>
                  <a:pt x="16248" y="16595"/>
                  <a:pt x="15889" y="17514"/>
                  <a:pt x="15889" y="17548"/>
                </a:cubicBezTo>
                <a:cubicBezTo>
                  <a:pt x="15889" y="17583"/>
                  <a:pt x="16215" y="17294"/>
                  <a:pt x="16614" y="16907"/>
                </a:cubicBezTo>
                <a:cubicBezTo>
                  <a:pt x="17012" y="16520"/>
                  <a:pt x="17473" y="16072"/>
                  <a:pt x="17638" y="15913"/>
                </a:cubicBezTo>
                <a:cubicBezTo>
                  <a:pt x="17858" y="15701"/>
                  <a:pt x="17943" y="15669"/>
                  <a:pt x="18073" y="15765"/>
                </a:cubicBezTo>
                <a:cubicBezTo>
                  <a:pt x="18107" y="15776"/>
                  <a:pt x="18136" y="15798"/>
                  <a:pt x="18162" y="15835"/>
                </a:cubicBezTo>
                <a:lnTo>
                  <a:pt x="18361" y="16023"/>
                </a:lnTo>
                <a:lnTo>
                  <a:pt x="18389" y="18701"/>
                </a:lnTo>
                <a:lnTo>
                  <a:pt x="18417" y="21381"/>
                </a:lnTo>
                <a:lnTo>
                  <a:pt x="18872" y="19812"/>
                </a:lnTo>
                <a:cubicBezTo>
                  <a:pt x="19122" y="18951"/>
                  <a:pt x="19344" y="18247"/>
                  <a:pt x="19367" y="18247"/>
                </a:cubicBezTo>
                <a:cubicBezTo>
                  <a:pt x="19381" y="18247"/>
                  <a:pt x="19488" y="18572"/>
                  <a:pt x="19620" y="18996"/>
                </a:cubicBezTo>
                <a:cubicBezTo>
                  <a:pt x="19626" y="19017"/>
                  <a:pt x="19630" y="19025"/>
                  <a:pt x="19636" y="19047"/>
                </a:cubicBezTo>
                <a:cubicBezTo>
                  <a:pt x="19637" y="19048"/>
                  <a:pt x="19637" y="19052"/>
                  <a:pt x="19637" y="19053"/>
                </a:cubicBezTo>
                <a:cubicBezTo>
                  <a:pt x="19713" y="19299"/>
                  <a:pt x="19788" y="19539"/>
                  <a:pt x="19879" y="19849"/>
                </a:cubicBezTo>
                <a:lnTo>
                  <a:pt x="20350" y="21455"/>
                </a:lnTo>
                <a:lnTo>
                  <a:pt x="20378" y="18781"/>
                </a:lnTo>
                <a:lnTo>
                  <a:pt x="20378" y="18724"/>
                </a:lnTo>
                <a:lnTo>
                  <a:pt x="20406" y="16027"/>
                </a:lnTo>
                <a:lnTo>
                  <a:pt x="20406" y="15993"/>
                </a:lnTo>
                <a:lnTo>
                  <a:pt x="20984" y="15449"/>
                </a:lnTo>
                <a:cubicBezTo>
                  <a:pt x="21137" y="15305"/>
                  <a:pt x="21168" y="15259"/>
                  <a:pt x="21276" y="15147"/>
                </a:cubicBezTo>
                <a:cubicBezTo>
                  <a:pt x="21394" y="15019"/>
                  <a:pt x="21573" y="14841"/>
                  <a:pt x="21590" y="14804"/>
                </a:cubicBezTo>
                <a:cubicBezTo>
                  <a:pt x="21600" y="14739"/>
                  <a:pt x="21479" y="14246"/>
                  <a:pt x="21312" y="13672"/>
                </a:cubicBezTo>
                <a:cubicBezTo>
                  <a:pt x="21141" y="13086"/>
                  <a:pt x="20925" y="12239"/>
                  <a:pt x="20832" y="11791"/>
                </a:cubicBezTo>
                <a:lnTo>
                  <a:pt x="20661" y="10975"/>
                </a:lnTo>
                <a:lnTo>
                  <a:pt x="20918" y="8798"/>
                </a:lnTo>
                <a:cubicBezTo>
                  <a:pt x="21035" y="7798"/>
                  <a:pt x="21102" y="7195"/>
                  <a:pt x="21131" y="6904"/>
                </a:cubicBezTo>
                <a:cubicBezTo>
                  <a:pt x="21146" y="6739"/>
                  <a:pt x="21162" y="6563"/>
                  <a:pt x="21160" y="6538"/>
                </a:cubicBezTo>
                <a:cubicBezTo>
                  <a:pt x="21140" y="6509"/>
                  <a:pt x="20904" y="6705"/>
                  <a:pt x="20602" y="7001"/>
                </a:cubicBezTo>
                <a:cubicBezTo>
                  <a:pt x="20256" y="7341"/>
                  <a:pt x="20009" y="7507"/>
                  <a:pt x="19978" y="7421"/>
                </a:cubicBezTo>
                <a:cubicBezTo>
                  <a:pt x="19949" y="7343"/>
                  <a:pt x="19805" y="5579"/>
                  <a:pt x="19657" y="3505"/>
                </a:cubicBezTo>
                <a:cubicBezTo>
                  <a:pt x="19505" y="1383"/>
                  <a:pt x="19372" y="-145"/>
                  <a:pt x="19351" y="11"/>
                </a:cubicBezTo>
                <a:close/>
                <a:moveTo>
                  <a:pt x="8444" y="3011"/>
                </a:moveTo>
                <a:lnTo>
                  <a:pt x="8444" y="11795"/>
                </a:lnTo>
                <a:lnTo>
                  <a:pt x="8444" y="11848"/>
                </a:lnTo>
                <a:cubicBezTo>
                  <a:pt x="8444" y="16516"/>
                  <a:pt x="8461" y="20228"/>
                  <a:pt x="8481" y="20582"/>
                </a:cubicBezTo>
                <a:lnTo>
                  <a:pt x="8614" y="20582"/>
                </a:lnTo>
                <a:lnTo>
                  <a:pt x="8738" y="20582"/>
                </a:lnTo>
                <a:cubicBezTo>
                  <a:pt x="8766" y="20182"/>
                  <a:pt x="8785" y="16833"/>
                  <a:pt x="8785" y="11872"/>
                </a:cubicBezTo>
                <a:lnTo>
                  <a:pt x="8785" y="3011"/>
                </a:lnTo>
                <a:lnTo>
                  <a:pt x="8614" y="3011"/>
                </a:lnTo>
                <a:lnTo>
                  <a:pt x="8444" y="3011"/>
                </a:lnTo>
                <a:close/>
                <a:moveTo>
                  <a:pt x="9126" y="3011"/>
                </a:moveTo>
                <a:lnTo>
                  <a:pt x="9126" y="11862"/>
                </a:lnTo>
                <a:cubicBezTo>
                  <a:pt x="9126" y="16402"/>
                  <a:pt x="9140" y="19973"/>
                  <a:pt x="9157" y="20582"/>
                </a:cubicBezTo>
                <a:lnTo>
                  <a:pt x="9325" y="20582"/>
                </a:lnTo>
                <a:lnTo>
                  <a:pt x="9472" y="20582"/>
                </a:lnTo>
                <a:cubicBezTo>
                  <a:pt x="9517" y="20129"/>
                  <a:pt x="9524" y="18315"/>
                  <a:pt x="9524" y="11872"/>
                </a:cubicBezTo>
                <a:lnTo>
                  <a:pt x="9524" y="3011"/>
                </a:lnTo>
                <a:lnTo>
                  <a:pt x="9325" y="3011"/>
                </a:lnTo>
                <a:lnTo>
                  <a:pt x="9126" y="3011"/>
                </a:lnTo>
                <a:close/>
                <a:moveTo>
                  <a:pt x="9921" y="3011"/>
                </a:moveTo>
                <a:lnTo>
                  <a:pt x="9921" y="11795"/>
                </a:lnTo>
                <a:lnTo>
                  <a:pt x="9921" y="20582"/>
                </a:lnTo>
                <a:lnTo>
                  <a:pt x="10064" y="20582"/>
                </a:lnTo>
                <a:lnTo>
                  <a:pt x="10206" y="20582"/>
                </a:lnTo>
                <a:lnTo>
                  <a:pt x="10206" y="11795"/>
                </a:lnTo>
                <a:lnTo>
                  <a:pt x="10206" y="3011"/>
                </a:lnTo>
                <a:lnTo>
                  <a:pt x="10064" y="3011"/>
                </a:lnTo>
                <a:lnTo>
                  <a:pt x="9921" y="3011"/>
                </a:lnTo>
                <a:close/>
                <a:moveTo>
                  <a:pt x="10662" y="3011"/>
                </a:moveTo>
                <a:lnTo>
                  <a:pt x="10661" y="3676"/>
                </a:lnTo>
                <a:lnTo>
                  <a:pt x="10661" y="11795"/>
                </a:lnTo>
                <a:lnTo>
                  <a:pt x="10661" y="20004"/>
                </a:lnTo>
                <a:cubicBezTo>
                  <a:pt x="10667" y="20263"/>
                  <a:pt x="10674" y="20462"/>
                  <a:pt x="10684" y="20582"/>
                </a:cubicBezTo>
                <a:lnTo>
                  <a:pt x="10830" y="20582"/>
                </a:lnTo>
                <a:lnTo>
                  <a:pt x="11001" y="20582"/>
                </a:lnTo>
                <a:lnTo>
                  <a:pt x="11001" y="11795"/>
                </a:lnTo>
                <a:lnTo>
                  <a:pt x="11001" y="3763"/>
                </a:lnTo>
                <a:lnTo>
                  <a:pt x="11000" y="3011"/>
                </a:lnTo>
                <a:lnTo>
                  <a:pt x="10830" y="3011"/>
                </a:lnTo>
                <a:lnTo>
                  <a:pt x="10662" y="3011"/>
                </a:lnTo>
                <a:close/>
                <a:moveTo>
                  <a:pt x="12081" y="3011"/>
                </a:moveTo>
                <a:lnTo>
                  <a:pt x="12081" y="3998"/>
                </a:lnTo>
                <a:lnTo>
                  <a:pt x="12081" y="6269"/>
                </a:lnTo>
                <a:lnTo>
                  <a:pt x="12081" y="11795"/>
                </a:lnTo>
                <a:lnTo>
                  <a:pt x="12081" y="13471"/>
                </a:lnTo>
                <a:cubicBezTo>
                  <a:pt x="12081" y="17898"/>
                  <a:pt x="12096" y="19981"/>
                  <a:pt x="12129" y="20582"/>
                </a:cubicBezTo>
                <a:lnTo>
                  <a:pt x="12252" y="20582"/>
                </a:lnTo>
                <a:lnTo>
                  <a:pt x="12371" y="20582"/>
                </a:lnTo>
                <a:cubicBezTo>
                  <a:pt x="12418" y="20051"/>
                  <a:pt x="12422" y="18335"/>
                  <a:pt x="12422" y="11835"/>
                </a:cubicBezTo>
                <a:lnTo>
                  <a:pt x="12422" y="3011"/>
                </a:lnTo>
                <a:lnTo>
                  <a:pt x="12252" y="3011"/>
                </a:lnTo>
                <a:lnTo>
                  <a:pt x="12081" y="3011"/>
                </a:lnTo>
                <a:close/>
                <a:moveTo>
                  <a:pt x="3203" y="3098"/>
                </a:moveTo>
                <a:cubicBezTo>
                  <a:pt x="3192" y="3108"/>
                  <a:pt x="3181" y="3119"/>
                  <a:pt x="3165" y="3169"/>
                </a:cubicBezTo>
                <a:cubicBezTo>
                  <a:pt x="3133" y="3320"/>
                  <a:pt x="2445" y="7066"/>
                  <a:pt x="1586" y="11758"/>
                </a:cubicBezTo>
                <a:lnTo>
                  <a:pt x="0" y="20424"/>
                </a:lnTo>
                <a:lnTo>
                  <a:pt x="3187" y="20424"/>
                </a:lnTo>
                <a:cubicBezTo>
                  <a:pt x="3192" y="20424"/>
                  <a:pt x="3195" y="20424"/>
                  <a:pt x="3199" y="20424"/>
                </a:cubicBezTo>
                <a:cubicBezTo>
                  <a:pt x="4077" y="20424"/>
                  <a:pt x="4876" y="20415"/>
                  <a:pt x="5455" y="20400"/>
                </a:cubicBezTo>
                <a:cubicBezTo>
                  <a:pt x="6028" y="20386"/>
                  <a:pt x="6373" y="20365"/>
                  <a:pt x="6384" y="20343"/>
                </a:cubicBezTo>
                <a:lnTo>
                  <a:pt x="4804" y="11700"/>
                </a:lnTo>
                <a:cubicBezTo>
                  <a:pt x="3939" y="6965"/>
                  <a:pt x="3231" y="3170"/>
                  <a:pt x="3203" y="3098"/>
                </a:cubicBezTo>
                <a:close/>
              </a:path>
            </a:pathLst>
          </a:custGeom>
          <a:ln w="12700">
            <a:miter lim="400000"/>
          </a:ln>
        </p:spPr>
      </p:pic>
      <p:sp>
        <p:nvSpPr>
          <p:cNvPr id="245" name="Det aggressive og dominerende logo"/>
          <p:cNvSpPr txBox="1"/>
          <p:nvPr/>
        </p:nvSpPr>
        <p:spPr>
          <a:xfrm>
            <a:off x="11769138" y="2534028"/>
            <a:ext cx="8269338" cy="119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3600" b="1">
                <a:solidFill>
                  <a:srgbClr val="545454"/>
                </a:solidFill>
                <a:latin typeface="Helvetica"/>
                <a:ea typeface="Helvetica"/>
                <a:cs typeface="Helvetica"/>
                <a:sym typeface="Helvetica"/>
              </a:defRPr>
            </a:lvl1pPr>
          </a:lstStyle>
          <a:p>
            <a:r>
              <a:t>Det aggressive og dominerende logo </a:t>
            </a:r>
          </a:p>
        </p:txBody>
      </p:sp>
      <p:pic>
        <p:nvPicPr>
          <p:cNvPr id="246" name="Billede" descr="Billed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74300" y="10179862"/>
            <a:ext cx="6974090" cy="3015425"/>
          </a:xfrm>
          <a:prstGeom prst="rect">
            <a:avLst/>
          </a:prstGeom>
          <a:ln w="12700">
            <a:miter lim="400000"/>
          </a:ln>
        </p:spPr>
      </p:pic>
      <p:pic>
        <p:nvPicPr>
          <p:cNvPr id="247" name="Billede" descr="Billed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751556" y="9997500"/>
            <a:ext cx="2760323" cy="3015425"/>
          </a:xfrm>
          <a:prstGeom prst="rect">
            <a:avLst/>
          </a:prstGeom>
          <a:ln w="12700">
            <a:miter lim="400000"/>
          </a:ln>
        </p:spPr>
      </p:pic>
      <p:sp>
        <p:nvSpPr>
          <p:cNvPr id="248" name="Hvis logoet skal være aggressivt og dominerende, kan vi anvende former som trekanter, vertikale linjer og asymmetriske elementer. Disse former signalerer dominans, autoritet, troværdighed og handlekraft."/>
          <p:cNvSpPr txBox="1"/>
          <p:nvPr/>
        </p:nvSpPr>
        <p:spPr>
          <a:xfrm>
            <a:off x="11676234" y="6613545"/>
            <a:ext cx="9737337" cy="283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3600">
                <a:solidFill>
                  <a:srgbClr val="545454"/>
                </a:solidFill>
                <a:latin typeface="Helvetica"/>
                <a:ea typeface="Helvetica"/>
                <a:cs typeface="Helvetica"/>
                <a:sym typeface="Helvetica"/>
              </a:defRPr>
            </a:lvl1pPr>
          </a:lstStyle>
          <a:p>
            <a:r>
              <a:t>Hvis logoet skal være aggressivt og dominerende, kan vi anvende former som trekanter, vertikale linjer og asymmetriske elementer. Disse former signalerer dominans, autoritet, troværdighed og handlekraft.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0"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251" name="Attention (Opmærksomhed)…"/>
          <p:cNvSpPr txBox="1">
            <a:spLocks noGrp="1"/>
          </p:cNvSpPr>
          <p:nvPr>
            <p:ph type="body" sz="half" idx="1"/>
          </p:nvPr>
        </p:nvSpPr>
        <p:spPr>
          <a:xfrm>
            <a:off x="1206500" y="2729994"/>
            <a:ext cx="14523846" cy="7716768"/>
          </a:xfrm>
          <a:prstGeom prst="rect">
            <a:avLst/>
          </a:prstGeom>
        </p:spPr>
        <p:txBody>
          <a:bodyPr/>
          <a:lstStyle/>
          <a:p>
            <a:pPr marL="0" indent="0" defTabSz="457200">
              <a:spcBef>
                <a:spcPts val="0"/>
              </a:spcBef>
              <a:buSzTx/>
              <a:buNone/>
              <a:defRPr sz="2000">
                <a:solidFill>
                  <a:srgbClr val="929292"/>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latin typeface="Helvetica"/>
                <a:ea typeface="Helvetica"/>
                <a:cs typeface="Helvetica"/>
                <a:sym typeface="Helvetica"/>
              </a:defRPr>
            </a:pPr>
            <a:r>
              <a:t> Det aggressive og dominerende logo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Det venlige og ydmyge logo</a:t>
            </a:r>
          </a:p>
          <a:p>
            <a:pPr marL="0" indent="0" defTabSz="457200">
              <a:spcBef>
                <a:spcPts val="0"/>
              </a:spcBef>
              <a:buSzTx/>
              <a:buNone/>
              <a:defRPr sz="2000">
                <a:solidFill>
                  <a:srgbClr val="929292"/>
                </a:solidFill>
                <a:latin typeface="Helvetica"/>
                <a:ea typeface="Helvetica"/>
                <a:cs typeface="Helvetica"/>
                <a:sym typeface="Helvetica"/>
              </a:defRPr>
            </a:pPr>
            <a:br/>
            <a:r>
              <a:rPr sz="6000" b="1"/>
              <a:t>M</a:t>
            </a:r>
            <a:r>
              <a:rPr sz="4500"/>
              <a:t>eaning </a:t>
            </a:r>
            <a:r>
              <a:t>(Betydninger) </a:t>
            </a:r>
            <a:br/>
            <a:r>
              <a:rPr sz="6000" b="1"/>
              <a:t>M</a:t>
            </a:r>
            <a:r>
              <a:rPr sz="4500"/>
              <a:t>emory </a:t>
            </a:r>
            <a:r>
              <a:t>(Modtager skal kunne huske og genkalde logoet) </a:t>
            </a:r>
          </a:p>
        </p:txBody>
      </p:sp>
      <p:sp>
        <p:nvSpPr>
          <p:cNvPr id="252" name="Det venlige og ydmyge logo"/>
          <p:cNvSpPr txBox="1"/>
          <p:nvPr/>
        </p:nvSpPr>
        <p:spPr>
          <a:xfrm>
            <a:off x="11590046" y="2565088"/>
            <a:ext cx="6439869"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3600" b="1">
                <a:solidFill>
                  <a:srgbClr val="545454"/>
                </a:solidFill>
                <a:latin typeface="Helvetica"/>
                <a:ea typeface="Helvetica"/>
                <a:cs typeface="Helvetica"/>
                <a:sym typeface="Helvetica"/>
              </a:defRPr>
            </a:lvl1pPr>
          </a:lstStyle>
          <a:p>
            <a:r>
              <a:t>Det venlige og ydmyge logo  </a:t>
            </a:r>
          </a:p>
        </p:txBody>
      </p:sp>
      <p:sp>
        <p:nvSpPr>
          <p:cNvPr id="253" name="Ydmyghed…"/>
          <p:cNvSpPr txBox="1"/>
          <p:nvPr/>
        </p:nvSpPr>
        <p:spPr>
          <a:xfrm>
            <a:off x="20492997" y="3620217"/>
            <a:ext cx="2706589" cy="228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3600">
                <a:solidFill>
                  <a:srgbClr val="545454"/>
                </a:solidFill>
                <a:latin typeface="Helvetica"/>
                <a:ea typeface="Helvetica"/>
                <a:cs typeface="Helvetica"/>
                <a:sym typeface="Helvetica"/>
              </a:defRPr>
            </a:pPr>
            <a:r>
              <a:t>Ydmyghed </a:t>
            </a:r>
          </a:p>
          <a:p>
            <a:pPr defTabSz="457200">
              <a:spcBef>
                <a:spcPts val="0"/>
              </a:spcBef>
              <a:defRPr sz="3600">
                <a:solidFill>
                  <a:srgbClr val="545454"/>
                </a:solidFill>
                <a:latin typeface="Helvetica"/>
                <a:ea typeface="Helvetica"/>
                <a:cs typeface="Helvetica"/>
                <a:sym typeface="Helvetica"/>
              </a:defRPr>
            </a:pPr>
            <a:r>
              <a:t>Ærlighed </a:t>
            </a:r>
          </a:p>
          <a:p>
            <a:pPr defTabSz="457200">
              <a:spcBef>
                <a:spcPts val="0"/>
              </a:spcBef>
              <a:defRPr sz="3600">
                <a:solidFill>
                  <a:srgbClr val="545454"/>
                </a:solidFill>
                <a:latin typeface="Helvetica"/>
                <a:ea typeface="Helvetica"/>
                <a:cs typeface="Helvetica"/>
                <a:sym typeface="Helvetica"/>
              </a:defRPr>
            </a:pPr>
            <a:r>
              <a:t>Samarbejde </a:t>
            </a:r>
          </a:p>
          <a:p>
            <a:pPr defTabSz="457200">
              <a:spcBef>
                <a:spcPts val="0"/>
              </a:spcBef>
              <a:defRPr sz="3600">
                <a:solidFill>
                  <a:srgbClr val="545454"/>
                </a:solidFill>
                <a:latin typeface="Helvetica"/>
                <a:ea typeface="Helvetica"/>
                <a:cs typeface="Helvetica"/>
                <a:sym typeface="Helvetica"/>
              </a:defRPr>
            </a:pPr>
            <a:r>
              <a:t>Stabilitet </a:t>
            </a:r>
          </a:p>
        </p:txBody>
      </p:sp>
      <p:pic>
        <p:nvPicPr>
          <p:cNvPr id="254" name="Skærmbillede 2025-01-03 kl. 08.29.23.png" descr="Skærmbillede 2025-01-03 kl. 08.29.23.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2429104" y="3770921"/>
            <a:ext cx="7294166" cy="1909726"/>
          </a:xfrm>
          <a:custGeom>
            <a:avLst/>
            <a:gdLst/>
            <a:ahLst/>
            <a:cxnLst>
              <a:cxn ang="0">
                <a:pos x="wd2" y="hd2"/>
              </a:cxn>
              <a:cxn ang="5400000">
                <a:pos x="wd2" y="hd2"/>
              </a:cxn>
              <a:cxn ang="10800000">
                <a:pos x="wd2" y="hd2"/>
              </a:cxn>
              <a:cxn ang="16200000">
                <a:pos x="wd2" y="hd2"/>
              </a:cxn>
            </a:cxnLst>
            <a:rect l="0" t="0" r="r" b="b"/>
            <a:pathLst>
              <a:path w="21600" h="21370" extrusionOk="0">
                <a:moveTo>
                  <a:pt x="18806" y="0"/>
                </a:moveTo>
                <a:lnTo>
                  <a:pt x="18487" y="3677"/>
                </a:lnTo>
                <a:cubicBezTo>
                  <a:pt x="18311" y="5699"/>
                  <a:pt x="18143" y="7464"/>
                  <a:pt x="18113" y="7603"/>
                </a:cubicBezTo>
                <a:cubicBezTo>
                  <a:pt x="18073" y="7790"/>
                  <a:pt x="17786" y="7856"/>
                  <a:pt x="17013" y="7856"/>
                </a:cubicBezTo>
                <a:lnTo>
                  <a:pt x="15966" y="7856"/>
                </a:lnTo>
                <a:lnTo>
                  <a:pt x="16791" y="10104"/>
                </a:lnTo>
                <a:cubicBezTo>
                  <a:pt x="17245" y="11339"/>
                  <a:pt x="17637" y="12423"/>
                  <a:pt x="17662" y="12511"/>
                </a:cubicBezTo>
                <a:cubicBezTo>
                  <a:pt x="17696" y="12633"/>
                  <a:pt x="17262" y="18216"/>
                  <a:pt x="17065" y="20189"/>
                </a:cubicBezTo>
                <a:cubicBezTo>
                  <a:pt x="17044" y="20397"/>
                  <a:pt x="17096" y="20325"/>
                  <a:pt x="17217" y="19981"/>
                </a:cubicBezTo>
                <a:cubicBezTo>
                  <a:pt x="17863" y="18152"/>
                  <a:pt x="18765" y="15748"/>
                  <a:pt x="18806" y="15748"/>
                </a:cubicBezTo>
                <a:cubicBezTo>
                  <a:pt x="18833" y="15748"/>
                  <a:pt x="19227" y="16787"/>
                  <a:pt x="19683" y="18053"/>
                </a:cubicBezTo>
                <a:cubicBezTo>
                  <a:pt x="20139" y="19319"/>
                  <a:pt x="20520" y="20326"/>
                  <a:pt x="20529" y="20296"/>
                </a:cubicBezTo>
                <a:cubicBezTo>
                  <a:pt x="20539" y="20266"/>
                  <a:pt x="20400" y="18566"/>
                  <a:pt x="20221" y="16517"/>
                </a:cubicBezTo>
                <a:cubicBezTo>
                  <a:pt x="20042" y="14467"/>
                  <a:pt x="19896" y="12747"/>
                  <a:pt x="19896" y="12697"/>
                </a:cubicBezTo>
                <a:cubicBezTo>
                  <a:pt x="19896" y="12648"/>
                  <a:pt x="20279" y="11564"/>
                  <a:pt x="20748" y="10286"/>
                </a:cubicBezTo>
                <a:lnTo>
                  <a:pt x="21600" y="7959"/>
                </a:lnTo>
                <a:lnTo>
                  <a:pt x="20566" y="7905"/>
                </a:lnTo>
                <a:cubicBezTo>
                  <a:pt x="19826" y="7866"/>
                  <a:pt x="19517" y="7781"/>
                  <a:pt x="19480" y="7603"/>
                </a:cubicBezTo>
                <a:cubicBezTo>
                  <a:pt x="19451" y="7466"/>
                  <a:pt x="19289" y="5699"/>
                  <a:pt x="19118" y="3677"/>
                </a:cubicBezTo>
                <a:lnTo>
                  <a:pt x="18806" y="0"/>
                </a:lnTo>
                <a:close/>
                <a:moveTo>
                  <a:pt x="2530" y="1852"/>
                </a:moveTo>
                <a:cubicBezTo>
                  <a:pt x="2405" y="1859"/>
                  <a:pt x="2279" y="1905"/>
                  <a:pt x="2153" y="1985"/>
                </a:cubicBezTo>
                <a:cubicBezTo>
                  <a:pt x="899" y="2786"/>
                  <a:pt x="0" y="6801"/>
                  <a:pt x="0" y="11600"/>
                </a:cubicBezTo>
                <a:cubicBezTo>
                  <a:pt x="0" y="14228"/>
                  <a:pt x="274" y="16718"/>
                  <a:pt x="769" y="18582"/>
                </a:cubicBezTo>
                <a:cubicBezTo>
                  <a:pt x="1077" y="19744"/>
                  <a:pt x="1643" y="20879"/>
                  <a:pt x="2064" y="21180"/>
                </a:cubicBezTo>
                <a:cubicBezTo>
                  <a:pt x="2652" y="21600"/>
                  <a:pt x="3157" y="21333"/>
                  <a:pt x="3726" y="20300"/>
                </a:cubicBezTo>
                <a:cubicBezTo>
                  <a:pt x="4145" y="19538"/>
                  <a:pt x="4488" y="18382"/>
                  <a:pt x="4749" y="16845"/>
                </a:cubicBezTo>
                <a:cubicBezTo>
                  <a:pt x="5028" y="15206"/>
                  <a:pt x="5121" y="13907"/>
                  <a:pt x="5121" y="11600"/>
                </a:cubicBezTo>
                <a:cubicBezTo>
                  <a:pt x="5121" y="9288"/>
                  <a:pt x="5029" y="8002"/>
                  <a:pt x="4746" y="6333"/>
                </a:cubicBezTo>
                <a:cubicBezTo>
                  <a:pt x="4263" y="3489"/>
                  <a:pt x="3409" y="1800"/>
                  <a:pt x="2530" y="1852"/>
                </a:cubicBezTo>
                <a:close/>
                <a:moveTo>
                  <a:pt x="7775" y="4419"/>
                </a:moveTo>
                <a:lnTo>
                  <a:pt x="7775" y="5027"/>
                </a:lnTo>
                <a:lnTo>
                  <a:pt x="7775" y="5631"/>
                </a:lnTo>
                <a:lnTo>
                  <a:pt x="10832" y="5631"/>
                </a:lnTo>
                <a:lnTo>
                  <a:pt x="13889" y="5631"/>
                </a:lnTo>
                <a:lnTo>
                  <a:pt x="13889" y="5027"/>
                </a:lnTo>
                <a:lnTo>
                  <a:pt x="13889" y="4419"/>
                </a:lnTo>
                <a:lnTo>
                  <a:pt x="10832" y="4419"/>
                </a:lnTo>
                <a:lnTo>
                  <a:pt x="7775" y="4419"/>
                </a:lnTo>
                <a:close/>
                <a:moveTo>
                  <a:pt x="7775" y="7048"/>
                </a:moveTo>
                <a:lnTo>
                  <a:pt x="7775" y="7657"/>
                </a:lnTo>
                <a:lnTo>
                  <a:pt x="7775" y="8265"/>
                </a:lnTo>
                <a:lnTo>
                  <a:pt x="10832" y="8265"/>
                </a:lnTo>
                <a:lnTo>
                  <a:pt x="13889" y="8265"/>
                </a:lnTo>
                <a:lnTo>
                  <a:pt x="13889" y="7657"/>
                </a:lnTo>
                <a:lnTo>
                  <a:pt x="13889" y="7048"/>
                </a:lnTo>
                <a:lnTo>
                  <a:pt x="10832" y="7048"/>
                </a:lnTo>
                <a:lnTo>
                  <a:pt x="7775" y="7048"/>
                </a:lnTo>
                <a:close/>
                <a:moveTo>
                  <a:pt x="7775" y="12311"/>
                </a:moveTo>
                <a:lnTo>
                  <a:pt x="7775" y="12919"/>
                </a:lnTo>
                <a:lnTo>
                  <a:pt x="7775" y="13523"/>
                </a:lnTo>
                <a:lnTo>
                  <a:pt x="10832" y="13523"/>
                </a:lnTo>
                <a:lnTo>
                  <a:pt x="13889" y="13523"/>
                </a:lnTo>
                <a:lnTo>
                  <a:pt x="13889" y="12919"/>
                </a:lnTo>
                <a:lnTo>
                  <a:pt x="13889" y="12311"/>
                </a:lnTo>
                <a:lnTo>
                  <a:pt x="10832" y="12311"/>
                </a:lnTo>
                <a:lnTo>
                  <a:pt x="7775" y="12311"/>
                </a:lnTo>
                <a:close/>
                <a:moveTo>
                  <a:pt x="7775" y="14940"/>
                </a:moveTo>
                <a:lnTo>
                  <a:pt x="7775" y="15548"/>
                </a:lnTo>
                <a:lnTo>
                  <a:pt x="7775" y="16157"/>
                </a:lnTo>
                <a:lnTo>
                  <a:pt x="10832" y="16157"/>
                </a:lnTo>
                <a:lnTo>
                  <a:pt x="13889" y="16157"/>
                </a:lnTo>
                <a:lnTo>
                  <a:pt x="13889" y="15548"/>
                </a:lnTo>
                <a:lnTo>
                  <a:pt x="13889" y="14940"/>
                </a:lnTo>
                <a:lnTo>
                  <a:pt x="10832" y="14940"/>
                </a:lnTo>
                <a:lnTo>
                  <a:pt x="7775" y="14940"/>
                </a:lnTo>
                <a:close/>
                <a:moveTo>
                  <a:pt x="7775" y="17569"/>
                </a:moveTo>
                <a:lnTo>
                  <a:pt x="7775" y="18178"/>
                </a:lnTo>
                <a:lnTo>
                  <a:pt x="7775" y="18786"/>
                </a:lnTo>
                <a:lnTo>
                  <a:pt x="10832" y="18786"/>
                </a:lnTo>
                <a:lnTo>
                  <a:pt x="13889" y="18786"/>
                </a:lnTo>
                <a:lnTo>
                  <a:pt x="13889" y="18178"/>
                </a:lnTo>
                <a:lnTo>
                  <a:pt x="13889" y="17569"/>
                </a:lnTo>
                <a:lnTo>
                  <a:pt x="10832" y="17569"/>
                </a:lnTo>
                <a:lnTo>
                  <a:pt x="7775" y="17569"/>
                </a:lnTo>
                <a:close/>
              </a:path>
            </a:pathLst>
          </a:custGeom>
          <a:ln w="12700">
            <a:miter lim="400000"/>
          </a:ln>
        </p:spPr>
      </p:pic>
      <p:pic>
        <p:nvPicPr>
          <p:cNvPr id="255" name="Billede" descr="Billed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64322" y="10390475"/>
            <a:ext cx="3783943" cy="2719141"/>
          </a:xfrm>
          <a:prstGeom prst="rect">
            <a:avLst/>
          </a:prstGeom>
          <a:ln w="12700">
            <a:miter lim="400000"/>
          </a:ln>
        </p:spPr>
      </p:pic>
      <p:pic>
        <p:nvPicPr>
          <p:cNvPr id="256" name="Billede" descr="Billed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76993" y="10667005"/>
            <a:ext cx="6764099" cy="2166081"/>
          </a:xfrm>
          <a:prstGeom prst="rect">
            <a:avLst/>
          </a:prstGeom>
          <a:ln w="12700">
            <a:miter lim="400000"/>
          </a:ln>
        </p:spPr>
      </p:pic>
      <p:sp>
        <p:nvSpPr>
          <p:cNvPr id="257" name="Hvis vi derimod ønsker et mere venligt og ydmygt logo, bør vi anvende runde former, horisontale linjer og symmetriske elementer. Hermed skaber vi logoer, der signalerer ydmyghed, høflighed, samarbejde og stabilitet."/>
          <p:cNvSpPr txBox="1"/>
          <p:nvPr/>
        </p:nvSpPr>
        <p:spPr>
          <a:xfrm>
            <a:off x="11456238" y="6619510"/>
            <a:ext cx="11213295" cy="283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a:latin typeface="Helvetica"/>
                <a:ea typeface="Helvetica"/>
                <a:cs typeface="Helvetica"/>
                <a:sym typeface="Helvetica"/>
              </a:defRPr>
            </a:lvl1pPr>
          </a:lstStyle>
          <a:p>
            <a:r>
              <a:t>Hvis vi derimod ønsker et mere venligt og ydmygt logo, bør vi anvende runde former, horisontale linjer og symmetriske elementer. Hermed skaber vi logoer, der signalerer ydmyghed, høflighed, samarbejde og stabilitet.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9" name="Opgave: Skitser til Response-delen af ARMM-modellen"/>
          <p:cNvSpPr txBox="1">
            <a:spLocks noGrp="1"/>
          </p:cNvSpPr>
          <p:nvPr>
            <p:ph type="title"/>
          </p:nvPr>
        </p:nvSpPr>
        <p:spPr>
          <a:xfrm>
            <a:off x="710367" y="635355"/>
            <a:ext cx="21971001" cy="1689101"/>
          </a:xfrm>
          <a:prstGeom prst="rect">
            <a:avLst/>
          </a:prstGeom>
        </p:spPr>
        <p:txBody>
          <a:bodyPr>
            <a:normAutofit fontScale="90000"/>
          </a:bodyPr>
          <a:lstStyle/>
          <a:p>
            <a:pPr defTabSz="1633727">
              <a:defRPr sz="6700" spc="-66"/>
            </a:pPr>
            <a:r>
              <a:t>Opgave: Skitser til Response-delen af ARMM-modellen</a:t>
            </a:r>
          </a:p>
        </p:txBody>
      </p:sp>
      <p:sp>
        <p:nvSpPr>
          <p:cNvPr id="260" name="Response (Reaktion på logoet)…"/>
          <p:cNvSpPr txBox="1">
            <a:spLocks noGrp="1"/>
          </p:cNvSpPr>
          <p:nvPr>
            <p:ph type="body" sz="half" idx="1"/>
          </p:nvPr>
        </p:nvSpPr>
        <p:spPr>
          <a:xfrm>
            <a:off x="765493" y="2160360"/>
            <a:ext cx="14523846" cy="7254587"/>
          </a:xfrm>
          <a:prstGeom prst="rect">
            <a:avLst/>
          </a:prstGeom>
        </p:spPr>
        <p:txBody>
          <a:bodyPr/>
          <a:lstStyle/>
          <a:p>
            <a:pPr marL="0" indent="0" defTabSz="457200">
              <a:spcBef>
                <a:spcPts val="0"/>
              </a:spcBef>
              <a:buSzTx/>
              <a:buNone/>
              <a:defRPr sz="2000">
                <a:solidFill>
                  <a:schemeClr val="accent4">
                    <a:hueOff val="-297102"/>
                    <a:satOff val="16978"/>
                    <a:lumOff val="-20883"/>
                  </a:schemeClr>
                </a:solidFill>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Det aggressive og dominerende logo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Det venlige og ydmyge logo</a:t>
            </a:r>
          </a:p>
        </p:txBody>
      </p:sp>
      <p:sp>
        <p:nvSpPr>
          <p:cNvPr id="261" name="I denne opgave skal du undersøge, hvordan et logo kan skabe forskellige reaktioner hos modtageren. Du skal lave to skitser, hvor du arbejder med kontraster i budskabet:…"/>
          <p:cNvSpPr txBox="1"/>
          <p:nvPr/>
        </p:nvSpPr>
        <p:spPr>
          <a:xfrm>
            <a:off x="805702" y="5695193"/>
            <a:ext cx="11395424" cy="478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800"/>
            </a:pPr>
            <a:r>
              <a:t>I denne opgave skal du undersøge, hvordan et logo kan skabe forskellige reaktioner hos modtageren. Du skal lave to skitser, hvor du arbejder med kontraster i budskabet:</a:t>
            </a:r>
          </a:p>
          <a:p>
            <a:pPr>
              <a:defRPr sz="2800" b="1"/>
            </a:pPr>
            <a:r>
              <a:t>	1.	Et logo, der fremstår aggressivt og dominerende.</a:t>
            </a:r>
          </a:p>
          <a:p>
            <a:pPr>
              <a:defRPr sz="2800" b="1"/>
            </a:pPr>
            <a:endParaRPr/>
          </a:p>
          <a:p>
            <a:pPr>
              <a:defRPr sz="2800" b="1"/>
            </a:pPr>
            <a:r>
              <a:t>	2.	Et logo, der fremstår venligt og ydmygt.</a:t>
            </a:r>
          </a:p>
        </p:txBody>
      </p:sp>
      <p:sp>
        <p:nvSpPr>
          <p:cNvPr id="262" name="Skitse 1:…"/>
          <p:cNvSpPr txBox="1"/>
          <p:nvPr/>
        </p:nvSpPr>
        <p:spPr>
          <a:xfrm>
            <a:off x="12748009" y="3546700"/>
            <a:ext cx="11395424" cy="848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1500"/>
              </a:spcBef>
              <a:defRPr sz="2500"/>
            </a:pPr>
            <a:r>
              <a:rPr b="1"/>
              <a:t>Skitse 1:</a:t>
            </a:r>
          </a:p>
          <a:p>
            <a:pPr marL="308609" indent="-308609">
              <a:spcBef>
                <a:spcPts val="1500"/>
              </a:spcBef>
              <a:buSzPct val="100000"/>
              <a:buChar char="•"/>
              <a:defRPr sz="2500"/>
            </a:pPr>
            <a:r>
              <a:t>	Design et logo, der signalerer styrke, dominans eller aggression.</a:t>
            </a:r>
          </a:p>
          <a:p>
            <a:pPr marL="308609" indent="-308609">
              <a:spcBef>
                <a:spcPts val="1500"/>
              </a:spcBef>
              <a:buSzPct val="100000"/>
              <a:buChar char="•"/>
              <a:defRPr sz="2500"/>
            </a:pPr>
            <a:r>
              <a:t>	Overvej, hvordan du kan bruge skarpe former, stærke farver eller markante typografier.</a:t>
            </a:r>
            <a:endParaRPr b="1"/>
          </a:p>
          <a:p>
            <a:pPr>
              <a:spcBef>
                <a:spcPts val="1500"/>
              </a:spcBef>
              <a:defRPr sz="2500"/>
            </a:pPr>
            <a:r>
              <a:rPr b="1"/>
              <a:t>Skitse 2:</a:t>
            </a:r>
          </a:p>
          <a:p>
            <a:pPr marL="308609" indent="-308609">
              <a:spcBef>
                <a:spcPts val="1500"/>
              </a:spcBef>
              <a:buSzPct val="100000"/>
              <a:buChar char="•"/>
              <a:defRPr sz="2500"/>
            </a:pPr>
            <a:r>
              <a:t>	Design et logo, der fremstår venligt, ydmygt og imødekommende.</a:t>
            </a:r>
          </a:p>
          <a:p>
            <a:pPr marL="308609" indent="-308609">
              <a:spcBef>
                <a:spcPts val="1500"/>
              </a:spcBef>
              <a:buSzPct val="100000"/>
              <a:buChar char="•"/>
              <a:defRPr sz="2500"/>
            </a:pPr>
            <a:r>
              <a:t>	Brug bløde linjer, runde former og rolige farver.</a:t>
            </a:r>
          </a:p>
          <a:p>
            <a:pPr>
              <a:spcBef>
                <a:spcPts val="1500"/>
              </a:spcBef>
              <a:defRPr sz="2500" b="1"/>
            </a:pPr>
            <a:r>
              <a:t>Forklar dine valg:</a:t>
            </a:r>
          </a:p>
          <a:p>
            <a:pPr>
              <a:spcBef>
                <a:spcPts val="1500"/>
              </a:spcBef>
              <a:defRPr sz="2500"/>
            </a:pPr>
            <a:r>
              <a:t>Skriv kort ved siden af hver skitse, hvilket princip du arbejder med (normbrud, instinkter eller lukkethed).</a:t>
            </a:r>
          </a:p>
          <a:p>
            <a:pPr>
              <a:spcBef>
                <a:spcPts val="1500"/>
              </a:spcBef>
              <a:defRPr sz="2500"/>
            </a:pPr>
            <a:br/>
            <a:r>
              <a:rPr b="1"/>
              <a:t>Krav:</a:t>
            </a:r>
          </a:p>
          <a:p>
            <a:pPr marL="308609" indent="-308609">
              <a:spcBef>
                <a:spcPts val="1500"/>
              </a:spcBef>
              <a:buSzPct val="100000"/>
              <a:buChar char="•"/>
              <a:defRPr sz="2500"/>
            </a:pPr>
            <a:r>
              <a:t>Skitserne skal være tydelige og vise, hvordan logoet fanger opmærksomhed.</a:t>
            </a:r>
          </a:p>
          <a:p>
            <a:pPr marL="308609" indent="-308609">
              <a:spcBef>
                <a:spcPts val="1500"/>
              </a:spcBef>
              <a:buSzPct val="100000"/>
              <a:buChar char="•"/>
              <a:defRPr sz="2500"/>
            </a:pPr>
            <a:r>
              <a:t>Logoet skal kunne repræsentere Odense Tekniske Gymnasium.</a:t>
            </a:r>
          </a:p>
        </p:txBody>
      </p:sp>
      <p:pic>
        <p:nvPicPr>
          <p:cNvPr id="263" name="Skærmbillede 2025-01-03 kl. 08.28.51.png" descr="Skærmbillede 2025-01-03 kl. 08.28.51.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910761" y="8177198"/>
            <a:ext cx="4218905" cy="1533516"/>
          </a:xfrm>
          <a:custGeom>
            <a:avLst/>
            <a:gdLst/>
            <a:ahLst/>
            <a:cxnLst>
              <a:cxn ang="0">
                <a:pos x="wd2" y="hd2"/>
              </a:cxn>
              <a:cxn ang="5400000">
                <a:pos x="wd2" y="hd2"/>
              </a:cxn>
              <a:cxn ang="10800000">
                <a:pos x="wd2" y="hd2"/>
              </a:cxn>
              <a:cxn ang="16200000">
                <a:pos x="wd2" y="hd2"/>
              </a:cxn>
            </a:cxnLst>
            <a:rect l="0" t="0" r="r" b="b"/>
            <a:pathLst>
              <a:path w="21590" h="21455" extrusionOk="0">
                <a:moveTo>
                  <a:pt x="19351" y="11"/>
                </a:moveTo>
                <a:cubicBezTo>
                  <a:pt x="19331" y="164"/>
                  <a:pt x="19204" y="1828"/>
                  <a:pt x="19069" y="3709"/>
                </a:cubicBezTo>
                <a:cubicBezTo>
                  <a:pt x="18934" y="5591"/>
                  <a:pt x="18794" y="7219"/>
                  <a:pt x="18758" y="7329"/>
                </a:cubicBezTo>
                <a:cubicBezTo>
                  <a:pt x="18756" y="7336"/>
                  <a:pt x="18753" y="7340"/>
                  <a:pt x="18750" y="7346"/>
                </a:cubicBezTo>
                <a:cubicBezTo>
                  <a:pt x="18750" y="7349"/>
                  <a:pt x="18745" y="7384"/>
                  <a:pt x="18744" y="7385"/>
                </a:cubicBezTo>
                <a:cubicBezTo>
                  <a:pt x="18740" y="7397"/>
                  <a:pt x="18723" y="7395"/>
                  <a:pt x="18710" y="7396"/>
                </a:cubicBezTo>
                <a:cubicBezTo>
                  <a:pt x="18636" y="7443"/>
                  <a:pt x="18489" y="7332"/>
                  <a:pt x="18129" y="6980"/>
                </a:cubicBezTo>
                <a:cubicBezTo>
                  <a:pt x="18049" y="6902"/>
                  <a:pt x="18052" y="6908"/>
                  <a:pt x="17983" y="6841"/>
                </a:cubicBezTo>
                <a:cubicBezTo>
                  <a:pt x="17788" y="6658"/>
                  <a:pt x="17571" y="6456"/>
                  <a:pt x="17562" y="6474"/>
                </a:cubicBezTo>
                <a:cubicBezTo>
                  <a:pt x="17562" y="6512"/>
                  <a:pt x="17664" y="7416"/>
                  <a:pt x="17798" y="8568"/>
                </a:cubicBezTo>
                <a:cubicBezTo>
                  <a:pt x="17877" y="9250"/>
                  <a:pt x="17898" y="9502"/>
                  <a:pt x="17944" y="9950"/>
                </a:cubicBezTo>
                <a:cubicBezTo>
                  <a:pt x="17975" y="10185"/>
                  <a:pt x="17997" y="10390"/>
                  <a:pt x="18005" y="10544"/>
                </a:cubicBezTo>
                <a:cubicBezTo>
                  <a:pt x="18011" y="10617"/>
                  <a:pt x="18047" y="10927"/>
                  <a:pt x="18048" y="10950"/>
                </a:cubicBezTo>
                <a:cubicBezTo>
                  <a:pt x="18048" y="11082"/>
                  <a:pt x="17922" y="11717"/>
                  <a:pt x="17767" y="12360"/>
                </a:cubicBezTo>
                <a:cubicBezTo>
                  <a:pt x="17753" y="12418"/>
                  <a:pt x="17736" y="12479"/>
                  <a:pt x="17721" y="12538"/>
                </a:cubicBezTo>
                <a:cubicBezTo>
                  <a:pt x="17711" y="12582"/>
                  <a:pt x="17710" y="12607"/>
                  <a:pt x="17694" y="12671"/>
                </a:cubicBezTo>
                <a:cubicBezTo>
                  <a:pt x="17678" y="12734"/>
                  <a:pt x="17626" y="12895"/>
                  <a:pt x="17595" y="13004"/>
                </a:cubicBezTo>
                <a:cubicBezTo>
                  <a:pt x="17538" y="13200"/>
                  <a:pt x="17487" y="13382"/>
                  <a:pt x="17416" y="13609"/>
                </a:cubicBezTo>
                <a:cubicBezTo>
                  <a:pt x="17412" y="13623"/>
                  <a:pt x="17406" y="13646"/>
                  <a:pt x="17402" y="13659"/>
                </a:cubicBezTo>
                <a:cubicBezTo>
                  <a:pt x="17401" y="13662"/>
                  <a:pt x="17400" y="13662"/>
                  <a:pt x="17400" y="13665"/>
                </a:cubicBezTo>
                <a:cubicBezTo>
                  <a:pt x="17391" y="13691"/>
                  <a:pt x="17385" y="13712"/>
                  <a:pt x="17377" y="13737"/>
                </a:cubicBezTo>
                <a:cubicBezTo>
                  <a:pt x="17259" y="14106"/>
                  <a:pt x="17199" y="14259"/>
                  <a:pt x="17150" y="14292"/>
                </a:cubicBezTo>
                <a:cubicBezTo>
                  <a:pt x="17011" y="14670"/>
                  <a:pt x="16883" y="15023"/>
                  <a:pt x="16687" y="15508"/>
                </a:cubicBezTo>
                <a:cubicBezTo>
                  <a:pt x="16247" y="16597"/>
                  <a:pt x="15889" y="17512"/>
                  <a:pt x="15889" y="17546"/>
                </a:cubicBezTo>
                <a:cubicBezTo>
                  <a:pt x="15889" y="17580"/>
                  <a:pt x="16215" y="17295"/>
                  <a:pt x="16614" y="16907"/>
                </a:cubicBezTo>
                <a:cubicBezTo>
                  <a:pt x="17012" y="16520"/>
                  <a:pt x="17474" y="16073"/>
                  <a:pt x="17639" y="15914"/>
                </a:cubicBezTo>
                <a:cubicBezTo>
                  <a:pt x="17859" y="15702"/>
                  <a:pt x="17944" y="15668"/>
                  <a:pt x="18074" y="15764"/>
                </a:cubicBezTo>
                <a:cubicBezTo>
                  <a:pt x="18108" y="15775"/>
                  <a:pt x="18136" y="15799"/>
                  <a:pt x="18161" y="15836"/>
                </a:cubicBezTo>
                <a:lnTo>
                  <a:pt x="18360" y="16025"/>
                </a:lnTo>
                <a:lnTo>
                  <a:pt x="18389" y="18701"/>
                </a:lnTo>
                <a:lnTo>
                  <a:pt x="18417" y="21383"/>
                </a:lnTo>
                <a:lnTo>
                  <a:pt x="18872" y="19811"/>
                </a:lnTo>
                <a:cubicBezTo>
                  <a:pt x="19122" y="18950"/>
                  <a:pt x="19345" y="18246"/>
                  <a:pt x="19368" y="18246"/>
                </a:cubicBezTo>
                <a:cubicBezTo>
                  <a:pt x="19382" y="18246"/>
                  <a:pt x="19488" y="18571"/>
                  <a:pt x="19620" y="18995"/>
                </a:cubicBezTo>
                <a:cubicBezTo>
                  <a:pt x="19625" y="19016"/>
                  <a:pt x="19630" y="19023"/>
                  <a:pt x="19636" y="19045"/>
                </a:cubicBezTo>
                <a:cubicBezTo>
                  <a:pt x="19636" y="19047"/>
                  <a:pt x="19637" y="19049"/>
                  <a:pt x="19638" y="19051"/>
                </a:cubicBezTo>
                <a:cubicBezTo>
                  <a:pt x="19714" y="19297"/>
                  <a:pt x="19789" y="19540"/>
                  <a:pt x="19879" y="19850"/>
                </a:cubicBezTo>
                <a:lnTo>
                  <a:pt x="20351" y="21455"/>
                </a:lnTo>
                <a:lnTo>
                  <a:pt x="20379" y="18779"/>
                </a:lnTo>
                <a:lnTo>
                  <a:pt x="20379" y="18723"/>
                </a:lnTo>
                <a:lnTo>
                  <a:pt x="20408" y="16025"/>
                </a:lnTo>
                <a:lnTo>
                  <a:pt x="20408" y="15991"/>
                </a:lnTo>
                <a:lnTo>
                  <a:pt x="20984" y="15447"/>
                </a:lnTo>
                <a:cubicBezTo>
                  <a:pt x="21137" y="15303"/>
                  <a:pt x="21168" y="15259"/>
                  <a:pt x="21277" y="15147"/>
                </a:cubicBezTo>
                <a:cubicBezTo>
                  <a:pt x="21395" y="15020"/>
                  <a:pt x="21573" y="14840"/>
                  <a:pt x="21590" y="14803"/>
                </a:cubicBezTo>
                <a:cubicBezTo>
                  <a:pt x="21600" y="14738"/>
                  <a:pt x="21481" y="14244"/>
                  <a:pt x="21313" y="13670"/>
                </a:cubicBezTo>
                <a:cubicBezTo>
                  <a:pt x="21143" y="13084"/>
                  <a:pt x="20926" y="12242"/>
                  <a:pt x="20832" y="11794"/>
                </a:cubicBezTo>
                <a:lnTo>
                  <a:pt x="20661" y="10977"/>
                </a:lnTo>
                <a:lnTo>
                  <a:pt x="20917" y="8801"/>
                </a:lnTo>
                <a:cubicBezTo>
                  <a:pt x="21035" y="7801"/>
                  <a:pt x="21103" y="7193"/>
                  <a:pt x="21133" y="6902"/>
                </a:cubicBezTo>
                <a:cubicBezTo>
                  <a:pt x="21147" y="6737"/>
                  <a:pt x="21161" y="6561"/>
                  <a:pt x="21159" y="6535"/>
                </a:cubicBezTo>
                <a:cubicBezTo>
                  <a:pt x="21140" y="6507"/>
                  <a:pt x="20904" y="6705"/>
                  <a:pt x="20603" y="7002"/>
                </a:cubicBezTo>
                <a:cubicBezTo>
                  <a:pt x="20257" y="7342"/>
                  <a:pt x="20010" y="7510"/>
                  <a:pt x="19979" y="7424"/>
                </a:cubicBezTo>
                <a:cubicBezTo>
                  <a:pt x="19950" y="7346"/>
                  <a:pt x="19806" y="5578"/>
                  <a:pt x="19658" y="3504"/>
                </a:cubicBezTo>
                <a:cubicBezTo>
                  <a:pt x="19507" y="1382"/>
                  <a:pt x="19372" y="-145"/>
                  <a:pt x="19351" y="11"/>
                </a:cubicBezTo>
                <a:close/>
                <a:moveTo>
                  <a:pt x="8445" y="3010"/>
                </a:moveTo>
                <a:lnTo>
                  <a:pt x="8445" y="11794"/>
                </a:lnTo>
                <a:lnTo>
                  <a:pt x="8445" y="11849"/>
                </a:lnTo>
                <a:cubicBezTo>
                  <a:pt x="8445" y="16517"/>
                  <a:pt x="8461" y="20229"/>
                  <a:pt x="8481" y="20583"/>
                </a:cubicBezTo>
                <a:lnTo>
                  <a:pt x="8613" y="20583"/>
                </a:lnTo>
                <a:lnTo>
                  <a:pt x="8737" y="20583"/>
                </a:lnTo>
                <a:cubicBezTo>
                  <a:pt x="8765" y="20184"/>
                  <a:pt x="8784" y="16832"/>
                  <a:pt x="8784" y="11871"/>
                </a:cubicBezTo>
                <a:lnTo>
                  <a:pt x="8784" y="3010"/>
                </a:lnTo>
                <a:lnTo>
                  <a:pt x="8613" y="3010"/>
                </a:lnTo>
                <a:lnTo>
                  <a:pt x="8445" y="3010"/>
                </a:lnTo>
                <a:close/>
                <a:moveTo>
                  <a:pt x="9127" y="3010"/>
                </a:moveTo>
                <a:lnTo>
                  <a:pt x="9127" y="11860"/>
                </a:lnTo>
                <a:cubicBezTo>
                  <a:pt x="9127" y="16400"/>
                  <a:pt x="9141" y="19974"/>
                  <a:pt x="9158" y="20583"/>
                </a:cubicBezTo>
                <a:lnTo>
                  <a:pt x="9326" y="20583"/>
                </a:lnTo>
                <a:lnTo>
                  <a:pt x="9473" y="20583"/>
                </a:lnTo>
                <a:cubicBezTo>
                  <a:pt x="9518" y="20131"/>
                  <a:pt x="9525" y="18315"/>
                  <a:pt x="9525" y="11871"/>
                </a:cubicBezTo>
                <a:lnTo>
                  <a:pt x="9525" y="3010"/>
                </a:lnTo>
                <a:lnTo>
                  <a:pt x="9326" y="3010"/>
                </a:lnTo>
                <a:lnTo>
                  <a:pt x="9127" y="3010"/>
                </a:lnTo>
                <a:close/>
                <a:moveTo>
                  <a:pt x="9921" y="3010"/>
                </a:moveTo>
                <a:lnTo>
                  <a:pt x="9921" y="11794"/>
                </a:lnTo>
                <a:lnTo>
                  <a:pt x="9921" y="20583"/>
                </a:lnTo>
                <a:lnTo>
                  <a:pt x="10064" y="20583"/>
                </a:lnTo>
                <a:lnTo>
                  <a:pt x="10206" y="20583"/>
                </a:lnTo>
                <a:lnTo>
                  <a:pt x="10206" y="11794"/>
                </a:lnTo>
                <a:lnTo>
                  <a:pt x="10206" y="3010"/>
                </a:lnTo>
                <a:lnTo>
                  <a:pt x="10064" y="3010"/>
                </a:lnTo>
                <a:lnTo>
                  <a:pt x="9921" y="3010"/>
                </a:lnTo>
                <a:close/>
                <a:moveTo>
                  <a:pt x="10663" y="3010"/>
                </a:moveTo>
                <a:lnTo>
                  <a:pt x="10661" y="3676"/>
                </a:lnTo>
                <a:lnTo>
                  <a:pt x="10661" y="11794"/>
                </a:lnTo>
                <a:lnTo>
                  <a:pt x="10661" y="20006"/>
                </a:lnTo>
                <a:cubicBezTo>
                  <a:pt x="10667" y="20265"/>
                  <a:pt x="10675" y="20463"/>
                  <a:pt x="10685" y="20583"/>
                </a:cubicBezTo>
                <a:lnTo>
                  <a:pt x="10831" y="20583"/>
                </a:lnTo>
                <a:lnTo>
                  <a:pt x="11002" y="20583"/>
                </a:lnTo>
                <a:lnTo>
                  <a:pt x="11002" y="11794"/>
                </a:lnTo>
                <a:lnTo>
                  <a:pt x="11002" y="3765"/>
                </a:lnTo>
                <a:lnTo>
                  <a:pt x="11000" y="3010"/>
                </a:lnTo>
                <a:lnTo>
                  <a:pt x="10831" y="3010"/>
                </a:lnTo>
                <a:lnTo>
                  <a:pt x="10663" y="3010"/>
                </a:lnTo>
                <a:close/>
                <a:moveTo>
                  <a:pt x="12082" y="3010"/>
                </a:moveTo>
                <a:lnTo>
                  <a:pt x="12082" y="3998"/>
                </a:lnTo>
                <a:lnTo>
                  <a:pt x="12082" y="6269"/>
                </a:lnTo>
                <a:lnTo>
                  <a:pt x="12082" y="11794"/>
                </a:lnTo>
                <a:lnTo>
                  <a:pt x="12082" y="13470"/>
                </a:lnTo>
                <a:cubicBezTo>
                  <a:pt x="12082" y="17897"/>
                  <a:pt x="12096" y="19983"/>
                  <a:pt x="12129" y="20583"/>
                </a:cubicBezTo>
                <a:lnTo>
                  <a:pt x="12253" y="20583"/>
                </a:lnTo>
                <a:lnTo>
                  <a:pt x="12371" y="20583"/>
                </a:lnTo>
                <a:cubicBezTo>
                  <a:pt x="12418" y="20053"/>
                  <a:pt x="12422" y="18332"/>
                  <a:pt x="12422" y="11832"/>
                </a:cubicBezTo>
                <a:lnTo>
                  <a:pt x="12422" y="3010"/>
                </a:lnTo>
                <a:lnTo>
                  <a:pt x="12253" y="3010"/>
                </a:lnTo>
                <a:lnTo>
                  <a:pt x="12082" y="3010"/>
                </a:lnTo>
                <a:close/>
                <a:moveTo>
                  <a:pt x="3203" y="3098"/>
                </a:moveTo>
                <a:cubicBezTo>
                  <a:pt x="3192" y="3108"/>
                  <a:pt x="3180" y="3121"/>
                  <a:pt x="3164" y="3171"/>
                </a:cubicBezTo>
                <a:cubicBezTo>
                  <a:pt x="3132" y="3322"/>
                  <a:pt x="2445" y="7063"/>
                  <a:pt x="1586" y="11755"/>
                </a:cubicBezTo>
                <a:lnTo>
                  <a:pt x="0" y="20422"/>
                </a:lnTo>
                <a:lnTo>
                  <a:pt x="3187" y="20422"/>
                </a:lnTo>
                <a:cubicBezTo>
                  <a:pt x="3191" y="20422"/>
                  <a:pt x="3194" y="20422"/>
                  <a:pt x="3199" y="20422"/>
                </a:cubicBezTo>
                <a:cubicBezTo>
                  <a:pt x="4076" y="20422"/>
                  <a:pt x="4876" y="20415"/>
                  <a:pt x="5455" y="20400"/>
                </a:cubicBezTo>
                <a:cubicBezTo>
                  <a:pt x="6028" y="20386"/>
                  <a:pt x="6372" y="20366"/>
                  <a:pt x="6383" y="20344"/>
                </a:cubicBezTo>
                <a:lnTo>
                  <a:pt x="4803" y="11699"/>
                </a:lnTo>
                <a:cubicBezTo>
                  <a:pt x="3938" y="6964"/>
                  <a:pt x="3231" y="3170"/>
                  <a:pt x="3203" y="3098"/>
                </a:cubicBezTo>
                <a:close/>
              </a:path>
            </a:pathLst>
          </a:custGeom>
          <a:ln w="12700">
            <a:miter lim="400000"/>
          </a:ln>
        </p:spPr>
      </p:pic>
      <p:pic>
        <p:nvPicPr>
          <p:cNvPr id="264" name="Skærmbillede 2025-01-03 kl. 08.29.23.png" descr="Skærmbillede 2025-01-03 kl. 08.29.23.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606812" y="10955657"/>
            <a:ext cx="4826795" cy="1263808"/>
          </a:xfrm>
          <a:custGeom>
            <a:avLst/>
            <a:gdLst/>
            <a:ahLst/>
            <a:cxnLst>
              <a:cxn ang="0">
                <a:pos x="wd2" y="hd2"/>
              </a:cxn>
              <a:cxn ang="5400000">
                <a:pos x="wd2" y="hd2"/>
              </a:cxn>
              <a:cxn ang="10800000">
                <a:pos x="wd2" y="hd2"/>
              </a:cxn>
              <a:cxn ang="16200000">
                <a:pos x="wd2" y="hd2"/>
              </a:cxn>
            </a:cxnLst>
            <a:rect l="0" t="0" r="r" b="b"/>
            <a:pathLst>
              <a:path w="21600" h="21370" extrusionOk="0">
                <a:moveTo>
                  <a:pt x="18806" y="0"/>
                </a:moveTo>
                <a:lnTo>
                  <a:pt x="18487" y="3678"/>
                </a:lnTo>
                <a:cubicBezTo>
                  <a:pt x="18311" y="5699"/>
                  <a:pt x="18143" y="7464"/>
                  <a:pt x="18114" y="7604"/>
                </a:cubicBezTo>
                <a:cubicBezTo>
                  <a:pt x="18074" y="7790"/>
                  <a:pt x="17785" y="7859"/>
                  <a:pt x="17013" y="7859"/>
                </a:cubicBezTo>
                <a:lnTo>
                  <a:pt x="15966" y="7859"/>
                </a:lnTo>
                <a:lnTo>
                  <a:pt x="16791" y="10107"/>
                </a:lnTo>
                <a:cubicBezTo>
                  <a:pt x="17244" y="11343"/>
                  <a:pt x="17638" y="12422"/>
                  <a:pt x="17663" y="12509"/>
                </a:cubicBezTo>
                <a:cubicBezTo>
                  <a:pt x="17697" y="12631"/>
                  <a:pt x="17262" y="18214"/>
                  <a:pt x="17064" y="20187"/>
                </a:cubicBezTo>
                <a:cubicBezTo>
                  <a:pt x="17043" y="20394"/>
                  <a:pt x="17095" y="20323"/>
                  <a:pt x="17217" y="19979"/>
                </a:cubicBezTo>
                <a:cubicBezTo>
                  <a:pt x="17862" y="18150"/>
                  <a:pt x="18765" y="15751"/>
                  <a:pt x="18806" y="15751"/>
                </a:cubicBezTo>
                <a:cubicBezTo>
                  <a:pt x="18833" y="15751"/>
                  <a:pt x="19228" y="16787"/>
                  <a:pt x="19684" y="18053"/>
                </a:cubicBezTo>
                <a:cubicBezTo>
                  <a:pt x="20140" y="19318"/>
                  <a:pt x="20520" y="20324"/>
                  <a:pt x="20529" y="20294"/>
                </a:cubicBezTo>
                <a:cubicBezTo>
                  <a:pt x="20538" y="20264"/>
                  <a:pt x="20401" y="18565"/>
                  <a:pt x="20222" y="16516"/>
                </a:cubicBezTo>
                <a:cubicBezTo>
                  <a:pt x="20043" y="14466"/>
                  <a:pt x="19895" y="12747"/>
                  <a:pt x="19895" y="12697"/>
                </a:cubicBezTo>
                <a:cubicBezTo>
                  <a:pt x="19895" y="12648"/>
                  <a:pt x="20279" y="11560"/>
                  <a:pt x="20748" y="10281"/>
                </a:cubicBezTo>
                <a:lnTo>
                  <a:pt x="21600" y="7959"/>
                </a:lnTo>
                <a:lnTo>
                  <a:pt x="20566" y="7906"/>
                </a:lnTo>
                <a:cubicBezTo>
                  <a:pt x="19827" y="7866"/>
                  <a:pt x="19516" y="7781"/>
                  <a:pt x="19479" y="7604"/>
                </a:cubicBezTo>
                <a:cubicBezTo>
                  <a:pt x="19451" y="7467"/>
                  <a:pt x="19288" y="5699"/>
                  <a:pt x="19117" y="3678"/>
                </a:cubicBezTo>
                <a:lnTo>
                  <a:pt x="18806" y="0"/>
                </a:lnTo>
                <a:close/>
                <a:moveTo>
                  <a:pt x="2531" y="1852"/>
                </a:moveTo>
                <a:cubicBezTo>
                  <a:pt x="2405" y="1860"/>
                  <a:pt x="2280" y="1900"/>
                  <a:pt x="2154" y="1980"/>
                </a:cubicBezTo>
                <a:cubicBezTo>
                  <a:pt x="901" y="2780"/>
                  <a:pt x="0" y="6805"/>
                  <a:pt x="0" y="11603"/>
                </a:cubicBezTo>
                <a:cubicBezTo>
                  <a:pt x="0" y="14231"/>
                  <a:pt x="273" y="16719"/>
                  <a:pt x="767" y="18583"/>
                </a:cubicBezTo>
                <a:cubicBezTo>
                  <a:pt x="1076" y="19745"/>
                  <a:pt x="1643" y="20879"/>
                  <a:pt x="2064" y="21180"/>
                </a:cubicBezTo>
                <a:cubicBezTo>
                  <a:pt x="2652" y="21600"/>
                  <a:pt x="3158" y="21333"/>
                  <a:pt x="3726" y="20301"/>
                </a:cubicBezTo>
                <a:cubicBezTo>
                  <a:pt x="4146" y="19538"/>
                  <a:pt x="4488" y="18381"/>
                  <a:pt x="4749" y="16845"/>
                </a:cubicBezTo>
                <a:cubicBezTo>
                  <a:pt x="5028" y="15205"/>
                  <a:pt x="5120" y="13910"/>
                  <a:pt x="5120" y="11603"/>
                </a:cubicBezTo>
                <a:cubicBezTo>
                  <a:pt x="5120" y="9291"/>
                  <a:pt x="5028" y="8004"/>
                  <a:pt x="4746" y="6335"/>
                </a:cubicBezTo>
                <a:cubicBezTo>
                  <a:pt x="4263" y="3491"/>
                  <a:pt x="3410" y="1800"/>
                  <a:pt x="2531" y="1852"/>
                </a:cubicBezTo>
                <a:close/>
                <a:moveTo>
                  <a:pt x="7775" y="4416"/>
                </a:moveTo>
                <a:lnTo>
                  <a:pt x="7775" y="5027"/>
                </a:lnTo>
                <a:lnTo>
                  <a:pt x="7775" y="5631"/>
                </a:lnTo>
                <a:lnTo>
                  <a:pt x="10832" y="5631"/>
                </a:lnTo>
                <a:lnTo>
                  <a:pt x="13889" y="5631"/>
                </a:lnTo>
                <a:lnTo>
                  <a:pt x="13889" y="5027"/>
                </a:lnTo>
                <a:lnTo>
                  <a:pt x="13889" y="4416"/>
                </a:lnTo>
                <a:lnTo>
                  <a:pt x="10832" y="4416"/>
                </a:lnTo>
                <a:lnTo>
                  <a:pt x="7775" y="4416"/>
                </a:lnTo>
                <a:close/>
                <a:moveTo>
                  <a:pt x="7775" y="7047"/>
                </a:moveTo>
                <a:lnTo>
                  <a:pt x="7775" y="7657"/>
                </a:lnTo>
                <a:lnTo>
                  <a:pt x="7775" y="8261"/>
                </a:lnTo>
                <a:lnTo>
                  <a:pt x="10832" y="8261"/>
                </a:lnTo>
                <a:lnTo>
                  <a:pt x="13889" y="8261"/>
                </a:lnTo>
                <a:lnTo>
                  <a:pt x="13889" y="7657"/>
                </a:lnTo>
                <a:lnTo>
                  <a:pt x="13889" y="7047"/>
                </a:lnTo>
                <a:lnTo>
                  <a:pt x="10832" y="7047"/>
                </a:lnTo>
                <a:lnTo>
                  <a:pt x="7775" y="7047"/>
                </a:lnTo>
                <a:close/>
                <a:moveTo>
                  <a:pt x="7775" y="12308"/>
                </a:moveTo>
                <a:lnTo>
                  <a:pt x="7775" y="12919"/>
                </a:lnTo>
                <a:lnTo>
                  <a:pt x="7775" y="13523"/>
                </a:lnTo>
                <a:lnTo>
                  <a:pt x="10832" y="13523"/>
                </a:lnTo>
                <a:lnTo>
                  <a:pt x="13889" y="13523"/>
                </a:lnTo>
                <a:lnTo>
                  <a:pt x="13889" y="12919"/>
                </a:lnTo>
                <a:lnTo>
                  <a:pt x="13889" y="12308"/>
                </a:lnTo>
                <a:lnTo>
                  <a:pt x="10832" y="12308"/>
                </a:lnTo>
                <a:lnTo>
                  <a:pt x="7775" y="12308"/>
                </a:lnTo>
                <a:close/>
                <a:moveTo>
                  <a:pt x="7775" y="14939"/>
                </a:moveTo>
                <a:lnTo>
                  <a:pt x="7775" y="15549"/>
                </a:lnTo>
                <a:lnTo>
                  <a:pt x="7775" y="16153"/>
                </a:lnTo>
                <a:lnTo>
                  <a:pt x="10832" y="16153"/>
                </a:lnTo>
                <a:lnTo>
                  <a:pt x="13889" y="16153"/>
                </a:lnTo>
                <a:lnTo>
                  <a:pt x="13889" y="15549"/>
                </a:lnTo>
                <a:lnTo>
                  <a:pt x="13889" y="14939"/>
                </a:lnTo>
                <a:lnTo>
                  <a:pt x="10832" y="14939"/>
                </a:lnTo>
                <a:lnTo>
                  <a:pt x="7775" y="14939"/>
                </a:lnTo>
                <a:close/>
                <a:moveTo>
                  <a:pt x="7775" y="17569"/>
                </a:moveTo>
                <a:lnTo>
                  <a:pt x="7775" y="18180"/>
                </a:lnTo>
                <a:lnTo>
                  <a:pt x="7775" y="18784"/>
                </a:lnTo>
                <a:lnTo>
                  <a:pt x="10832" y="18784"/>
                </a:lnTo>
                <a:lnTo>
                  <a:pt x="13889" y="18784"/>
                </a:lnTo>
                <a:lnTo>
                  <a:pt x="13889" y="18180"/>
                </a:lnTo>
                <a:lnTo>
                  <a:pt x="13889" y="17569"/>
                </a:lnTo>
                <a:lnTo>
                  <a:pt x="10832" y="17569"/>
                </a:lnTo>
                <a:lnTo>
                  <a:pt x="7775" y="17569"/>
                </a:lnTo>
                <a:close/>
              </a:path>
            </a:pathLst>
          </a:cu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6"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267" name="Attention (Opmærksomhed)…"/>
          <p:cNvSpPr txBox="1">
            <a:spLocks noGrp="1"/>
          </p:cNvSpPr>
          <p:nvPr>
            <p:ph type="body" sz="half" idx="1"/>
          </p:nvPr>
        </p:nvSpPr>
        <p:spPr>
          <a:xfrm>
            <a:off x="1206500" y="2742694"/>
            <a:ext cx="14523846" cy="8230612"/>
          </a:xfrm>
          <a:prstGeom prst="rect">
            <a:avLst/>
          </a:prstGeom>
        </p:spPr>
        <p:txBody>
          <a:bodyPr/>
          <a:lstStyle/>
          <a:p>
            <a:pPr marL="0" indent="0" defTabSz="457200">
              <a:spcBef>
                <a:spcPts val="0"/>
              </a:spcBef>
              <a:buSzTx/>
              <a:buNone/>
              <a:defRPr sz="2000">
                <a:solidFill>
                  <a:srgbClr val="929292"/>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aggressive og dominerende logo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venlige og ydmyge logo</a:t>
            </a:r>
          </a:p>
          <a:p>
            <a:pPr marL="0" indent="0" defTabSz="457200">
              <a:spcBef>
                <a:spcPts val="0"/>
              </a:spcBef>
              <a:buSzTx/>
              <a:buNone/>
              <a:defRPr sz="2000">
                <a:latin typeface="Helvetica"/>
                <a:ea typeface="Helvetica"/>
                <a:cs typeface="Helvetica"/>
                <a:sym typeface="Helvetica"/>
              </a:defRPr>
            </a:pPr>
            <a:br/>
            <a:r>
              <a:rPr sz="6000" b="1"/>
              <a:t>M</a:t>
            </a:r>
            <a:r>
              <a:rPr sz="4500"/>
              <a:t>eaning </a:t>
            </a:r>
            <a:r>
              <a:t>(Betydninger) </a:t>
            </a:r>
          </a:p>
          <a:p>
            <a:pPr marL="742949" indent="-349249" defTabSz="457200">
              <a:spcBef>
                <a:spcPts val="0"/>
              </a:spcBef>
              <a:buAutoNum type="arabicPeriod"/>
              <a:defRPr sz="3200" b="1">
                <a:latin typeface="Helvetica"/>
                <a:ea typeface="Helvetica"/>
                <a:cs typeface="Helvetica"/>
                <a:sym typeface="Helvetica"/>
              </a:defRPr>
            </a:pPr>
            <a:r>
              <a:t> De synlige elementer </a:t>
            </a:r>
          </a:p>
          <a:p>
            <a:pPr marL="742949" indent="-349249" defTabSz="457200">
              <a:spcBef>
                <a:spcPts val="0"/>
              </a:spcBef>
              <a:buAutoNum type="arabicPeriod"/>
              <a:defRPr sz="3200" b="1">
                <a:latin typeface="Helvetica"/>
                <a:ea typeface="Helvetica"/>
                <a:cs typeface="Helvetica"/>
                <a:sym typeface="Helvetica"/>
              </a:defRPr>
            </a:pPr>
            <a:r>
              <a:t> De underliggende og ofte skjulte betydninger </a:t>
            </a:r>
          </a:p>
          <a:p>
            <a:pPr marL="0" indent="0" defTabSz="457200">
              <a:spcBef>
                <a:spcPts val="0"/>
              </a:spcBef>
              <a:buSzTx/>
              <a:buNone/>
              <a:defRPr sz="3200" b="1">
                <a:solidFill>
                  <a:srgbClr val="929292"/>
                </a:solidFill>
                <a:latin typeface="Helvetica"/>
                <a:ea typeface="Helvetica"/>
                <a:cs typeface="Helvetica"/>
                <a:sym typeface="Helvetica"/>
              </a:defRPr>
            </a:pPr>
            <a:r>
              <a:rPr sz="6000"/>
              <a:t>M</a:t>
            </a:r>
            <a:r>
              <a:rPr sz="4500"/>
              <a:t>emory </a:t>
            </a:r>
            <a:r>
              <a:t>(Modtager skal kunne huske og genkalde logoet)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9"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270" name="Attention (Opmærksomhed)…"/>
          <p:cNvSpPr txBox="1">
            <a:spLocks noGrp="1"/>
          </p:cNvSpPr>
          <p:nvPr>
            <p:ph type="body" sz="half" idx="1"/>
          </p:nvPr>
        </p:nvSpPr>
        <p:spPr>
          <a:xfrm>
            <a:off x="1206500" y="2742694"/>
            <a:ext cx="14523846" cy="8535114"/>
          </a:xfrm>
          <a:prstGeom prst="rect">
            <a:avLst/>
          </a:prstGeom>
        </p:spPr>
        <p:txBody>
          <a:bodyPr/>
          <a:lstStyle/>
          <a:p>
            <a:pPr marL="0" indent="0" defTabSz="457200">
              <a:spcBef>
                <a:spcPts val="0"/>
              </a:spcBef>
              <a:buSzTx/>
              <a:buNone/>
              <a:defRPr sz="2000">
                <a:solidFill>
                  <a:srgbClr val="929292"/>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aggressive og dominerende logo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venlige og ydmyge logo</a:t>
            </a:r>
          </a:p>
          <a:p>
            <a:pPr marL="0" indent="0" defTabSz="457200">
              <a:spcBef>
                <a:spcPts val="0"/>
              </a:spcBef>
              <a:buSzTx/>
              <a:buNone/>
              <a:defRPr sz="2000">
                <a:latin typeface="Helvetica"/>
                <a:ea typeface="Helvetica"/>
                <a:cs typeface="Helvetica"/>
                <a:sym typeface="Helvetica"/>
              </a:defRPr>
            </a:pPr>
            <a:br/>
            <a:r>
              <a:rPr sz="6000" b="1"/>
              <a:t>M</a:t>
            </a:r>
            <a:r>
              <a:rPr sz="4500"/>
              <a:t>eaning </a:t>
            </a:r>
            <a:r>
              <a:t>(Betydninger)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 synlige elementer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 underliggende og ofte skjulte betydninger </a:t>
            </a:r>
          </a:p>
          <a:p>
            <a:pPr marL="0" indent="0" defTabSz="457200">
              <a:spcBef>
                <a:spcPts val="0"/>
              </a:spcBef>
              <a:buSzTx/>
              <a:buNone/>
              <a:defRPr sz="3200" b="1">
                <a:solidFill>
                  <a:srgbClr val="929292"/>
                </a:solidFill>
                <a:latin typeface="Helvetica"/>
                <a:ea typeface="Helvetica"/>
                <a:cs typeface="Helvetica"/>
                <a:sym typeface="Helvetica"/>
              </a:defRPr>
            </a:pPr>
            <a:r>
              <a:rPr sz="6000"/>
              <a:t>M</a:t>
            </a:r>
            <a:r>
              <a:rPr sz="4500"/>
              <a:t>emory </a:t>
            </a:r>
            <a:r>
              <a:t>(Modtager skal kunne huske og genkalde logoet) </a:t>
            </a:r>
          </a:p>
        </p:txBody>
      </p:sp>
      <p:pic>
        <p:nvPicPr>
          <p:cNvPr id="271" name="Obama_logomark.svg.png" descr="Obama_logomark.svg.png"/>
          <p:cNvPicPr>
            <a:picLocks noChangeAspect="1"/>
          </p:cNvPicPr>
          <p:nvPr/>
        </p:nvPicPr>
        <p:blipFill>
          <a:blip r:embed="rId3"/>
          <a:stretch>
            <a:fillRect/>
          </a:stretch>
        </p:blipFill>
        <p:spPr>
          <a:xfrm>
            <a:off x="12527606" y="729474"/>
            <a:ext cx="10977342" cy="10985916"/>
          </a:xfrm>
          <a:prstGeom prst="rect">
            <a:avLst/>
          </a:prstGeom>
          <a:ln w="12700">
            <a:miter lim="400000"/>
          </a:ln>
        </p:spPr>
      </p:pic>
      <p:sp>
        <p:nvSpPr>
          <p:cNvPr id="272" name="Obama logo"/>
          <p:cNvSpPr txBox="1"/>
          <p:nvPr/>
        </p:nvSpPr>
        <p:spPr>
          <a:xfrm>
            <a:off x="16487450" y="12338040"/>
            <a:ext cx="3057653"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Obama logo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4"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275" name="Attention (Opmærksomhed)…"/>
          <p:cNvSpPr txBox="1">
            <a:spLocks noGrp="1"/>
          </p:cNvSpPr>
          <p:nvPr>
            <p:ph type="body" sz="half" idx="1"/>
          </p:nvPr>
        </p:nvSpPr>
        <p:spPr>
          <a:xfrm>
            <a:off x="1206500" y="2742694"/>
            <a:ext cx="14523846" cy="8084346"/>
          </a:xfrm>
          <a:prstGeom prst="rect">
            <a:avLst/>
          </a:prstGeom>
        </p:spPr>
        <p:txBody>
          <a:bodyPr/>
          <a:lstStyle/>
          <a:p>
            <a:pPr marL="0" indent="0" defTabSz="457200">
              <a:spcBef>
                <a:spcPts val="0"/>
              </a:spcBef>
              <a:buSzTx/>
              <a:buNone/>
              <a:defRPr sz="2000">
                <a:solidFill>
                  <a:srgbClr val="929292"/>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aggressive og dominerende logo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venlige og ydmyge logo</a:t>
            </a:r>
          </a:p>
          <a:p>
            <a:pPr marL="0" indent="0" defTabSz="457200">
              <a:spcBef>
                <a:spcPts val="0"/>
              </a:spcBef>
              <a:buSzTx/>
              <a:buNone/>
              <a:defRPr sz="2000">
                <a:latin typeface="Helvetica"/>
                <a:ea typeface="Helvetica"/>
                <a:cs typeface="Helvetica"/>
                <a:sym typeface="Helvetica"/>
              </a:defRPr>
            </a:pPr>
            <a:br/>
            <a:r>
              <a:rPr sz="6000" b="1"/>
              <a:t>M</a:t>
            </a:r>
            <a:r>
              <a:rPr sz="4500"/>
              <a:t>eaning </a:t>
            </a:r>
            <a:r>
              <a:t>(Betydninger)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 synlige elementer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 underliggende og ofte skjulte betydninger </a:t>
            </a:r>
          </a:p>
          <a:p>
            <a:pPr marL="0" indent="0" defTabSz="457200">
              <a:spcBef>
                <a:spcPts val="0"/>
              </a:spcBef>
              <a:buSzTx/>
              <a:buNone/>
              <a:defRPr sz="3200" b="1">
                <a:solidFill>
                  <a:srgbClr val="929292"/>
                </a:solidFill>
                <a:latin typeface="Helvetica"/>
                <a:ea typeface="Helvetica"/>
                <a:cs typeface="Helvetica"/>
                <a:sym typeface="Helvetica"/>
              </a:defRPr>
            </a:pPr>
            <a:r>
              <a:rPr sz="6000"/>
              <a:t>M</a:t>
            </a:r>
            <a:r>
              <a:rPr sz="4500"/>
              <a:t>emory </a:t>
            </a:r>
            <a:r>
              <a:t>(Modtager skal kunne huske og genkalde logoet) </a:t>
            </a:r>
          </a:p>
        </p:txBody>
      </p:sp>
      <p:pic>
        <p:nvPicPr>
          <p:cNvPr id="276" name="Obama_logomark.svg.png" descr="Obama_logomark.svg.png"/>
          <p:cNvPicPr>
            <a:picLocks noChangeAspect="1"/>
          </p:cNvPicPr>
          <p:nvPr/>
        </p:nvPicPr>
        <p:blipFill>
          <a:blip r:embed="rId3"/>
          <a:stretch>
            <a:fillRect/>
          </a:stretch>
        </p:blipFill>
        <p:spPr>
          <a:xfrm>
            <a:off x="11057583" y="2333699"/>
            <a:ext cx="6497046" cy="6502120"/>
          </a:xfrm>
          <a:prstGeom prst="rect">
            <a:avLst/>
          </a:prstGeom>
          <a:ln w="12700">
            <a:miter lim="400000"/>
          </a:ln>
        </p:spPr>
      </p:pic>
      <p:sp>
        <p:nvSpPr>
          <p:cNvPr id="277" name="Cirkel repræsenterer stabilitet…"/>
          <p:cNvSpPr txBox="1"/>
          <p:nvPr/>
        </p:nvSpPr>
        <p:spPr>
          <a:xfrm>
            <a:off x="18375898" y="1175132"/>
            <a:ext cx="5455482" cy="972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400" b="1"/>
            </a:pPr>
            <a:r>
              <a:t>Cirkel repræsenterer stabilitet  </a:t>
            </a:r>
          </a:p>
          <a:p>
            <a:pPr>
              <a:defRPr sz="2400" b="1"/>
            </a:pPr>
            <a:r>
              <a:t>Den blå farve symboliserer himlen  </a:t>
            </a:r>
          </a:p>
          <a:p>
            <a:pPr>
              <a:defRPr sz="2400" b="1"/>
            </a:pPr>
            <a:r>
              <a:t>"O" for Obama  </a:t>
            </a:r>
          </a:p>
          <a:p>
            <a:pPr>
              <a:defRPr sz="2400" b="1"/>
            </a:pPr>
            <a:r>
              <a:t>Cirklen symboliserer sammenhørighed  </a:t>
            </a:r>
          </a:p>
          <a:p>
            <a:pPr>
              <a:defRPr sz="2400" b="1"/>
            </a:pPr>
            <a:r>
              <a:t>De røde og hvide linjer symboliserer et landskab  </a:t>
            </a:r>
          </a:p>
          <a:p>
            <a:pPr>
              <a:defRPr sz="2400" b="1"/>
            </a:pPr>
            <a:r>
              <a:t>Linjerne symboliserer også bølger af korn</a:t>
            </a:r>
          </a:p>
          <a:p>
            <a:pPr>
              <a:defRPr sz="2400" b="1"/>
            </a:pPr>
            <a:r>
              <a:t>I midten er der en sol, der stiger op  Solen symboliserer forandring  </a:t>
            </a:r>
          </a:p>
          <a:p>
            <a:pPr>
              <a:defRPr sz="2400" b="1"/>
            </a:pPr>
            <a:r>
              <a:t>De røde og hvide linjer symboliserer det amerikanske valg  </a:t>
            </a:r>
          </a:p>
        </p:txBody>
      </p:sp>
      <p:sp>
        <p:nvSpPr>
          <p:cNvPr id="286" name="Forbindelsesstreg"/>
          <p:cNvSpPr/>
          <p:nvPr/>
        </p:nvSpPr>
        <p:spPr>
          <a:xfrm>
            <a:off x="15308654" y="1455791"/>
            <a:ext cx="2939969" cy="1770114"/>
          </a:xfrm>
          <a:custGeom>
            <a:avLst/>
            <a:gdLst/>
            <a:ahLst/>
            <a:cxnLst>
              <a:cxn ang="0">
                <a:pos x="wd2" y="hd2"/>
              </a:cxn>
              <a:cxn ang="5400000">
                <a:pos x="wd2" y="hd2"/>
              </a:cxn>
              <a:cxn ang="10800000">
                <a:pos x="wd2" y="hd2"/>
              </a:cxn>
              <a:cxn ang="16200000">
                <a:pos x="wd2" y="hd2"/>
              </a:cxn>
            </a:cxnLst>
            <a:rect l="0" t="0" r="r" b="b"/>
            <a:pathLst>
              <a:path w="21600" h="21357" extrusionOk="0">
                <a:moveTo>
                  <a:pt x="0" y="21357"/>
                </a:moveTo>
                <a:cubicBezTo>
                  <a:pt x="4519" y="6874"/>
                  <a:pt x="11719" y="-243"/>
                  <a:pt x="21600" y="7"/>
                </a:cubicBezTo>
              </a:path>
            </a:pathLst>
          </a:custGeom>
          <a:ln w="50800">
            <a:solidFill>
              <a:schemeClr val="accent4">
                <a:hueOff val="-297102"/>
                <a:satOff val="16978"/>
                <a:lumOff val="-20883"/>
              </a:schemeClr>
            </a:solidFill>
            <a:miter lim="400000"/>
            <a:headEnd type="oval"/>
            <a:tailEnd type="triangle" len="sm"/>
          </a:ln>
        </p:spPr>
        <p:txBody>
          <a:bodyPr/>
          <a:lstStyle/>
          <a:p>
            <a:endParaRPr/>
          </a:p>
        </p:txBody>
      </p:sp>
      <p:sp>
        <p:nvSpPr>
          <p:cNvPr id="287" name="Forbindelsesstreg"/>
          <p:cNvSpPr/>
          <p:nvPr/>
        </p:nvSpPr>
        <p:spPr>
          <a:xfrm>
            <a:off x="16110802" y="2410419"/>
            <a:ext cx="2147176" cy="14031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842" y="7882"/>
                  <a:pt x="13042" y="682"/>
                  <a:pt x="21600" y="0"/>
                </a:cubicBezTo>
              </a:path>
            </a:pathLst>
          </a:custGeom>
          <a:ln w="50800">
            <a:solidFill>
              <a:schemeClr val="accent4">
                <a:hueOff val="-297102"/>
                <a:satOff val="16978"/>
                <a:lumOff val="-20883"/>
              </a:schemeClr>
            </a:solidFill>
            <a:miter lim="400000"/>
            <a:headEnd type="oval"/>
            <a:tailEnd type="triangle" len="sm"/>
          </a:ln>
        </p:spPr>
        <p:txBody>
          <a:bodyPr/>
          <a:lstStyle/>
          <a:p>
            <a:endParaRPr/>
          </a:p>
        </p:txBody>
      </p:sp>
      <p:sp>
        <p:nvSpPr>
          <p:cNvPr id="288" name="Forbindelsesstreg"/>
          <p:cNvSpPr/>
          <p:nvPr/>
        </p:nvSpPr>
        <p:spPr>
          <a:xfrm>
            <a:off x="16616147" y="3466161"/>
            <a:ext cx="1642501" cy="10886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963" y="9378"/>
                  <a:pt x="13163" y="2178"/>
                  <a:pt x="21600" y="0"/>
                </a:cubicBezTo>
              </a:path>
            </a:pathLst>
          </a:custGeom>
          <a:ln w="50800">
            <a:solidFill>
              <a:schemeClr val="accent4">
                <a:hueOff val="-297102"/>
                <a:satOff val="16978"/>
                <a:lumOff val="-20883"/>
              </a:schemeClr>
            </a:solidFill>
            <a:miter lim="400000"/>
            <a:headEnd type="oval"/>
            <a:tailEnd type="triangle" len="sm"/>
          </a:ln>
        </p:spPr>
        <p:txBody>
          <a:bodyPr/>
          <a:lstStyle/>
          <a:p>
            <a:endParaRPr/>
          </a:p>
        </p:txBody>
      </p:sp>
      <p:sp>
        <p:nvSpPr>
          <p:cNvPr id="289" name="Forbindelsesstreg"/>
          <p:cNvSpPr/>
          <p:nvPr/>
        </p:nvSpPr>
        <p:spPr>
          <a:xfrm>
            <a:off x="16893584" y="4565910"/>
            <a:ext cx="1485364" cy="669628"/>
          </a:xfrm>
          <a:custGeom>
            <a:avLst/>
            <a:gdLst/>
            <a:ahLst/>
            <a:cxnLst>
              <a:cxn ang="0">
                <a:pos x="wd2" y="hd2"/>
              </a:cxn>
              <a:cxn ang="5400000">
                <a:pos x="wd2" y="hd2"/>
              </a:cxn>
              <a:cxn ang="10800000">
                <a:pos x="wd2" y="hd2"/>
              </a:cxn>
              <a:cxn ang="16200000">
                <a:pos x="wd2" y="hd2"/>
              </a:cxn>
            </a:cxnLst>
            <a:rect l="0" t="0" r="r" b="b"/>
            <a:pathLst>
              <a:path w="21600" h="21428" extrusionOk="0">
                <a:moveTo>
                  <a:pt x="0" y="21428"/>
                </a:moveTo>
                <a:cubicBezTo>
                  <a:pt x="6842" y="6970"/>
                  <a:pt x="14042" y="-172"/>
                  <a:pt x="21600" y="3"/>
                </a:cubicBezTo>
              </a:path>
            </a:pathLst>
          </a:custGeom>
          <a:ln w="50800">
            <a:solidFill>
              <a:schemeClr val="accent4">
                <a:hueOff val="-297102"/>
                <a:satOff val="16978"/>
                <a:lumOff val="-20883"/>
              </a:schemeClr>
            </a:solidFill>
            <a:miter lim="400000"/>
            <a:headEnd type="oval"/>
            <a:tailEnd type="triangle" len="sm"/>
          </a:ln>
        </p:spPr>
        <p:txBody>
          <a:bodyPr/>
          <a:lstStyle/>
          <a:p>
            <a:endParaRPr/>
          </a:p>
        </p:txBody>
      </p:sp>
      <p:sp>
        <p:nvSpPr>
          <p:cNvPr id="290" name="Forbindelsesstreg"/>
          <p:cNvSpPr/>
          <p:nvPr/>
        </p:nvSpPr>
        <p:spPr>
          <a:xfrm>
            <a:off x="15900396" y="6118368"/>
            <a:ext cx="2334302" cy="769921"/>
          </a:xfrm>
          <a:custGeom>
            <a:avLst/>
            <a:gdLst/>
            <a:ahLst/>
            <a:cxnLst>
              <a:cxn ang="0">
                <a:pos x="wd2" y="hd2"/>
              </a:cxn>
              <a:cxn ang="5400000">
                <a:pos x="wd2" y="hd2"/>
              </a:cxn>
              <a:cxn ang="10800000">
                <a:pos x="wd2" y="hd2"/>
              </a:cxn>
              <a:cxn ang="16200000">
                <a:pos x="wd2" y="hd2"/>
              </a:cxn>
            </a:cxnLst>
            <a:rect l="0" t="0" r="r" b="b"/>
            <a:pathLst>
              <a:path w="21600" h="19729" extrusionOk="0">
                <a:moveTo>
                  <a:pt x="0" y="19729"/>
                </a:moveTo>
                <a:cubicBezTo>
                  <a:pt x="7435" y="4549"/>
                  <a:pt x="14635" y="-1871"/>
                  <a:pt x="21600" y="469"/>
                </a:cubicBezTo>
              </a:path>
            </a:pathLst>
          </a:custGeom>
          <a:ln w="50800">
            <a:solidFill>
              <a:schemeClr val="accent4">
                <a:hueOff val="-297102"/>
                <a:satOff val="16978"/>
                <a:lumOff val="-20883"/>
              </a:schemeClr>
            </a:solidFill>
            <a:miter lim="400000"/>
            <a:headEnd type="oval"/>
            <a:tailEnd type="triangle" len="sm"/>
          </a:ln>
        </p:spPr>
        <p:txBody>
          <a:bodyPr/>
          <a:lstStyle/>
          <a:p>
            <a:endParaRPr/>
          </a:p>
        </p:txBody>
      </p:sp>
      <p:sp>
        <p:nvSpPr>
          <p:cNvPr id="291" name="Forbindelsesstreg"/>
          <p:cNvSpPr/>
          <p:nvPr/>
        </p:nvSpPr>
        <p:spPr>
          <a:xfrm>
            <a:off x="16027396" y="7015288"/>
            <a:ext cx="2240775" cy="507076"/>
          </a:xfrm>
          <a:custGeom>
            <a:avLst/>
            <a:gdLst/>
            <a:ahLst/>
            <a:cxnLst>
              <a:cxn ang="0">
                <a:pos x="wd2" y="hd2"/>
              </a:cxn>
              <a:cxn ang="5400000">
                <a:pos x="wd2" y="hd2"/>
              </a:cxn>
              <a:cxn ang="10800000">
                <a:pos x="wd2" y="hd2"/>
              </a:cxn>
              <a:cxn ang="16200000">
                <a:pos x="wd2" y="hd2"/>
              </a:cxn>
            </a:cxnLst>
            <a:rect l="0" t="0" r="r" b="b"/>
            <a:pathLst>
              <a:path w="21600" h="20551" extrusionOk="0">
                <a:moveTo>
                  <a:pt x="0" y="0"/>
                </a:moveTo>
                <a:cubicBezTo>
                  <a:pt x="7454" y="14793"/>
                  <a:pt x="14654" y="21600"/>
                  <a:pt x="21600" y="20420"/>
                </a:cubicBezTo>
              </a:path>
            </a:pathLst>
          </a:custGeom>
          <a:ln w="50800">
            <a:solidFill>
              <a:schemeClr val="accent4">
                <a:hueOff val="-297102"/>
                <a:satOff val="16978"/>
                <a:lumOff val="-20883"/>
              </a:schemeClr>
            </a:solidFill>
            <a:miter lim="400000"/>
            <a:headEnd type="oval"/>
            <a:tailEnd type="triangle" len="sm"/>
          </a:ln>
        </p:spPr>
        <p:txBody>
          <a:bodyPr/>
          <a:lstStyle/>
          <a:p>
            <a:endParaRPr/>
          </a:p>
        </p:txBody>
      </p:sp>
      <p:sp>
        <p:nvSpPr>
          <p:cNvPr id="292" name="Forbindelsesstreg"/>
          <p:cNvSpPr/>
          <p:nvPr/>
        </p:nvSpPr>
        <p:spPr>
          <a:xfrm>
            <a:off x="14141657" y="5453341"/>
            <a:ext cx="4105220" cy="3548329"/>
          </a:xfrm>
          <a:custGeom>
            <a:avLst/>
            <a:gdLst/>
            <a:ahLst/>
            <a:cxnLst>
              <a:cxn ang="0">
                <a:pos x="wd2" y="hd2"/>
              </a:cxn>
              <a:cxn ang="5400000">
                <a:pos x="wd2" y="hd2"/>
              </a:cxn>
              <a:cxn ang="10800000">
                <a:pos x="wd2" y="hd2"/>
              </a:cxn>
              <a:cxn ang="16200000">
                <a:pos x="wd2" y="hd2"/>
              </a:cxn>
            </a:cxnLst>
            <a:rect l="0" t="0" r="r" b="b"/>
            <a:pathLst>
              <a:path w="21600" h="21490" extrusionOk="0">
                <a:moveTo>
                  <a:pt x="0" y="0"/>
                </a:moveTo>
                <a:cubicBezTo>
                  <a:pt x="6092" y="14437"/>
                  <a:pt x="13292" y="21600"/>
                  <a:pt x="21600" y="21489"/>
                </a:cubicBezTo>
              </a:path>
            </a:pathLst>
          </a:custGeom>
          <a:ln w="50800">
            <a:solidFill>
              <a:schemeClr val="accent4">
                <a:hueOff val="-297102"/>
                <a:satOff val="16978"/>
                <a:lumOff val="-20883"/>
              </a:schemeClr>
            </a:solidFill>
            <a:miter lim="400000"/>
            <a:headEnd type="oval"/>
            <a:tailEnd type="triangle" len="sm"/>
          </a:ln>
        </p:spPr>
        <p:txBody>
          <a:bodyPr/>
          <a:lstStyle/>
          <a:p>
            <a:endParaRPr/>
          </a:p>
        </p:txBody>
      </p:sp>
      <p:sp>
        <p:nvSpPr>
          <p:cNvPr id="293" name="Forbindelsesstreg"/>
          <p:cNvSpPr/>
          <p:nvPr/>
        </p:nvSpPr>
        <p:spPr>
          <a:xfrm>
            <a:off x="14830611" y="8159484"/>
            <a:ext cx="3438972" cy="2275276"/>
          </a:xfrm>
          <a:custGeom>
            <a:avLst/>
            <a:gdLst/>
            <a:ahLst/>
            <a:cxnLst>
              <a:cxn ang="0">
                <a:pos x="wd2" y="hd2"/>
              </a:cxn>
              <a:cxn ang="5400000">
                <a:pos x="wd2" y="hd2"/>
              </a:cxn>
              <a:cxn ang="10800000">
                <a:pos x="wd2" y="hd2"/>
              </a:cxn>
              <a:cxn ang="16200000">
                <a:pos x="wd2" y="hd2"/>
              </a:cxn>
            </a:cxnLst>
            <a:rect l="0" t="0" r="r" b="b"/>
            <a:pathLst>
              <a:path w="21600" h="20889" extrusionOk="0">
                <a:moveTo>
                  <a:pt x="0" y="0"/>
                </a:moveTo>
                <a:cubicBezTo>
                  <a:pt x="4780" y="14656"/>
                  <a:pt x="11980" y="21600"/>
                  <a:pt x="21600" y="20832"/>
                </a:cubicBezTo>
              </a:path>
            </a:pathLst>
          </a:custGeom>
          <a:ln w="50800">
            <a:solidFill>
              <a:schemeClr val="accent4">
                <a:hueOff val="-297102"/>
                <a:satOff val="16978"/>
                <a:lumOff val="-20883"/>
              </a:schemeClr>
            </a:solidFill>
            <a:miter lim="400000"/>
            <a:headEnd type="oval"/>
            <a:tailEnd type="triangle" len="sm"/>
          </a:ln>
        </p:spPr>
        <p:txBody>
          <a:bodyPr/>
          <a:lstStyle/>
          <a:p>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5" name="Opgave: Skitser til Meaning-delen af ARMM-modellen"/>
          <p:cNvSpPr txBox="1">
            <a:spLocks noGrp="1"/>
          </p:cNvSpPr>
          <p:nvPr>
            <p:ph type="title"/>
          </p:nvPr>
        </p:nvSpPr>
        <p:spPr>
          <a:xfrm>
            <a:off x="710367" y="635355"/>
            <a:ext cx="21971001" cy="1689101"/>
          </a:xfrm>
          <a:prstGeom prst="rect">
            <a:avLst/>
          </a:prstGeom>
        </p:spPr>
        <p:txBody>
          <a:bodyPr>
            <a:normAutofit fontScale="90000"/>
          </a:bodyPr>
          <a:lstStyle/>
          <a:p>
            <a:pPr defTabSz="1658111">
              <a:defRPr sz="6800" spc="-68"/>
            </a:pPr>
            <a:r>
              <a:t>Opgave: Skitser til Meaning-delen af ARMM-modellen</a:t>
            </a:r>
          </a:p>
        </p:txBody>
      </p:sp>
      <p:sp>
        <p:nvSpPr>
          <p:cNvPr id="296" name="Meaning (Betydninger)…"/>
          <p:cNvSpPr txBox="1">
            <a:spLocks noGrp="1"/>
          </p:cNvSpPr>
          <p:nvPr>
            <p:ph type="body" sz="half" idx="1"/>
          </p:nvPr>
        </p:nvSpPr>
        <p:spPr>
          <a:xfrm>
            <a:off x="765493" y="2160360"/>
            <a:ext cx="14523846" cy="7254587"/>
          </a:xfrm>
          <a:prstGeom prst="rect">
            <a:avLst/>
          </a:prstGeom>
        </p:spPr>
        <p:txBody>
          <a:bodyPr/>
          <a:lstStyle/>
          <a:p>
            <a:pPr marL="0" indent="0" defTabSz="457200">
              <a:spcBef>
                <a:spcPts val="0"/>
              </a:spcBef>
              <a:buSzTx/>
              <a:buNone/>
              <a:defRPr sz="2000">
                <a:solidFill>
                  <a:schemeClr val="accent4">
                    <a:hueOff val="-297102"/>
                    <a:satOff val="16978"/>
                    <a:lumOff val="-20883"/>
                  </a:schemeClr>
                </a:solidFill>
                <a:latin typeface="Helvetica"/>
                <a:ea typeface="Helvetica"/>
                <a:cs typeface="Helvetica"/>
                <a:sym typeface="Helvetica"/>
              </a:defRPr>
            </a:pPr>
            <a:r>
              <a:rPr sz="6000" b="1"/>
              <a:t>M</a:t>
            </a:r>
            <a:r>
              <a:rPr sz="4500"/>
              <a:t>eaning </a:t>
            </a:r>
            <a:r>
              <a:t>(Betydninger)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 synlige elementer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 underliggende og ofte skjulte betydninger </a:t>
            </a:r>
          </a:p>
        </p:txBody>
      </p:sp>
      <p:sp>
        <p:nvSpPr>
          <p:cNvPr id="297" name="I denne opgave skal du arbejde med, hvordan et logo kan formidle betydninger på to niveauer:…"/>
          <p:cNvSpPr txBox="1"/>
          <p:nvPr/>
        </p:nvSpPr>
        <p:spPr>
          <a:xfrm>
            <a:off x="787327" y="4969100"/>
            <a:ext cx="11395424" cy="563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800"/>
            </a:pPr>
            <a:r>
              <a:t>I denne opgave skal du arbejde med, hvordan et logo kan formidle betydninger på to niveauer:</a:t>
            </a:r>
          </a:p>
          <a:p>
            <a:pPr marL="488950" indent="-488950">
              <a:buSzPct val="100000"/>
              <a:buAutoNum type="arabicPeriod"/>
              <a:defRPr sz="2800" b="1"/>
            </a:pPr>
            <a:r>
              <a:t>Synlige elementer: </a:t>
            </a:r>
            <a:br/>
            <a:r>
              <a:rPr b="0"/>
              <a:t>De dele af logoet, som modtageren straks kan genkende og forstå. Fx tandhjul, der signalerer teknologi og innovation.</a:t>
            </a:r>
          </a:p>
          <a:p>
            <a:pPr marL="488950" indent="-488950">
              <a:buSzPct val="100000"/>
              <a:buAutoNum type="arabicPeriod"/>
              <a:defRPr sz="2800" b="1"/>
            </a:pPr>
            <a:r>
              <a:t>Skjulte betydninger: </a:t>
            </a:r>
            <a:br/>
            <a:r>
              <a:rPr b="0"/>
              <a:t>De mere subtile eller skjulte budskaber, som først opdages ved nærmere eftersyn. Fx en pil skjult i et bogstav eller et design, der ændrer betydning afhængigt af, hvordan det ses.</a:t>
            </a:r>
          </a:p>
        </p:txBody>
      </p:sp>
      <p:sp>
        <p:nvSpPr>
          <p:cNvPr id="298" name="Skitse 1: Synlige elementer…"/>
          <p:cNvSpPr txBox="1"/>
          <p:nvPr/>
        </p:nvSpPr>
        <p:spPr>
          <a:xfrm>
            <a:off x="12748009" y="3641950"/>
            <a:ext cx="11395424" cy="829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1500"/>
              </a:spcBef>
              <a:defRPr sz="2500"/>
            </a:pPr>
            <a:r>
              <a:rPr b="1"/>
              <a:t>Skitse 1: Synlige elementer</a:t>
            </a:r>
          </a:p>
          <a:p>
            <a:pPr marL="308609" indent="-308609">
              <a:spcBef>
                <a:spcPts val="1500"/>
              </a:spcBef>
              <a:buSzPct val="100000"/>
              <a:buChar char="•"/>
              <a:defRPr sz="2500"/>
            </a:pPr>
            <a:r>
              <a:t>Design et logo, hvor betydningen er klar og tydelig.</a:t>
            </a:r>
          </a:p>
          <a:p>
            <a:pPr marL="308609" indent="-308609">
              <a:spcBef>
                <a:spcPts val="1500"/>
              </a:spcBef>
              <a:buSzPct val="100000"/>
              <a:buChar char="•"/>
              <a:defRPr sz="2500"/>
            </a:pPr>
            <a:r>
              <a:t>	Overvej: Hvilke genkendelige symboler, former eller tekst kan du bruge for at repræsentere Odense Tekniske Gymnasium?</a:t>
            </a:r>
            <a:endParaRPr b="1"/>
          </a:p>
          <a:p>
            <a:pPr>
              <a:spcBef>
                <a:spcPts val="1500"/>
              </a:spcBef>
              <a:defRPr sz="2500"/>
            </a:pPr>
            <a:r>
              <a:rPr b="1"/>
              <a:t>Skitse 2: Skjulte betydninger</a:t>
            </a:r>
          </a:p>
          <a:p>
            <a:pPr marL="308609" indent="-308609">
              <a:spcBef>
                <a:spcPts val="1500"/>
              </a:spcBef>
              <a:buSzPct val="100000"/>
              <a:buChar char="•"/>
              <a:defRPr sz="2500"/>
            </a:pPr>
            <a:r>
              <a:t>	Design et logo med en mere subtil betydning.</a:t>
            </a:r>
          </a:p>
          <a:p>
            <a:pPr marL="308609" indent="-308609">
              <a:spcBef>
                <a:spcPts val="1500"/>
              </a:spcBef>
              <a:buSzPct val="100000"/>
              <a:buChar char="•"/>
              <a:defRPr sz="2500"/>
            </a:pPr>
            <a:r>
              <a:t>	Overvej: Kan du indarbejde skjulte elementer, der understøtter budskabet?</a:t>
            </a:r>
          </a:p>
          <a:p>
            <a:pPr>
              <a:spcBef>
                <a:spcPts val="1500"/>
              </a:spcBef>
              <a:defRPr sz="2500" b="1"/>
            </a:pPr>
            <a:r>
              <a:t>Forklar dine valg:</a:t>
            </a:r>
          </a:p>
          <a:p>
            <a:pPr>
              <a:spcBef>
                <a:spcPts val="1500"/>
              </a:spcBef>
              <a:defRPr sz="2500"/>
            </a:pPr>
            <a:r>
              <a:t>Skriv kort ved siden af hver skitse, hvilket princip du arbejder med (normbrud, instinkter eller lukkethed).</a:t>
            </a:r>
            <a:br/>
            <a:br/>
            <a:r>
              <a:rPr b="1"/>
              <a:t>Krav:</a:t>
            </a:r>
          </a:p>
          <a:p>
            <a:pPr marL="308609" indent="-308609">
              <a:spcBef>
                <a:spcPts val="1500"/>
              </a:spcBef>
              <a:buSzPct val="100000"/>
              <a:buChar char="•"/>
              <a:defRPr sz="2500"/>
            </a:pPr>
            <a:r>
              <a:t>Skitserne skal være tydelige og vise, hvordan logoet fanger opmærksomhed.</a:t>
            </a:r>
          </a:p>
          <a:p>
            <a:pPr marL="308609" indent="-308609">
              <a:spcBef>
                <a:spcPts val="1500"/>
              </a:spcBef>
              <a:buSzPct val="100000"/>
              <a:buChar char="•"/>
              <a:defRPr sz="2500"/>
            </a:pPr>
            <a:r>
              <a:t>Logoet skal kunne repræsentere Odense Tekniske Gymnasium.</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0"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301" name="Attention (Opmærksomhed)…"/>
          <p:cNvSpPr txBox="1">
            <a:spLocks noGrp="1"/>
          </p:cNvSpPr>
          <p:nvPr>
            <p:ph type="body" idx="1"/>
          </p:nvPr>
        </p:nvSpPr>
        <p:spPr>
          <a:xfrm>
            <a:off x="1206500" y="2742694"/>
            <a:ext cx="14523846" cy="9254765"/>
          </a:xfrm>
          <a:prstGeom prst="rect">
            <a:avLst/>
          </a:prstGeom>
        </p:spPr>
        <p:txBody>
          <a:bodyPr/>
          <a:lstStyle/>
          <a:p>
            <a:pPr marL="0" indent="0" defTabSz="457200">
              <a:spcBef>
                <a:spcPts val="0"/>
              </a:spcBef>
              <a:buSzTx/>
              <a:buNone/>
              <a:defRPr sz="2000">
                <a:solidFill>
                  <a:srgbClr val="929292"/>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aggressive og dominerende logo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venlige og ydmyge logo</a:t>
            </a:r>
          </a:p>
          <a:p>
            <a:pPr marL="0" indent="0" defTabSz="457200">
              <a:spcBef>
                <a:spcPts val="0"/>
              </a:spcBef>
              <a:buSzTx/>
              <a:buNone/>
              <a:defRPr sz="2000">
                <a:latin typeface="Helvetica"/>
                <a:ea typeface="Helvetica"/>
                <a:cs typeface="Helvetica"/>
                <a:sym typeface="Helvetica"/>
              </a:defRPr>
            </a:pPr>
            <a:br/>
            <a:r>
              <a:rPr sz="6000" b="1">
                <a:solidFill>
                  <a:srgbClr val="929292"/>
                </a:solidFill>
              </a:rPr>
              <a:t>M</a:t>
            </a:r>
            <a:r>
              <a:rPr sz="4500">
                <a:solidFill>
                  <a:srgbClr val="929292"/>
                </a:solidFill>
              </a:rPr>
              <a:t>eaning </a:t>
            </a:r>
            <a:r>
              <a:rPr>
                <a:solidFill>
                  <a:srgbClr val="929292"/>
                </a:solidFill>
              </a:rPr>
              <a:t>(Betydninger)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 synlige elementer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 underliggende og ofte skjulte betydninger </a:t>
            </a:r>
          </a:p>
          <a:p>
            <a:pPr marL="0" indent="0" defTabSz="457200">
              <a:spcBef>
                <a:spcPts val="0"/>
              </a:spcBef>
              <a:buSzTx/>
              <a:buNone/>
              <a:defRPr sz="3200" b="1">
                <a:latin typeface="Helvetica"/>
                <a:ea typeface="Helvetica"/>
                <a:cs typeface="Helvetica"/>
                <a:sym typeface="Helvetica"/>
              </a:defRPr>
            </a:pPr>
            <a:r>
              <a:rPr sz="6000"/>
              <a:t>M</a:t>
            </a:r>
            <a:r>
              <a:rPr sz="4500"/>
              <a:t>emory </a:t>
            </a:r>
            <a:r>
              <a:rPr sz="2000" b="0"/>
              <a:t>(Modtager skal kunne huske og genkalde logoet) </a:t>
            </a:r>
          </a:p>
          <a:p>
            <a:pPr marL="952500" indent="-558800" defTabSz="457200">
              <a:spcBef>
                <a:spcPts val="0"/>
              </a:spcBef>
              <a:buAutoNum type="arabicPeriod"/>
              <a:defRPr sz="3200" b="1">
                <a:solidFill>
                  <a:srgbClr val="929292"/>
                </a:solidFill>
                <a:latin typeface="Helvetica"/>
                <a:ea typeface="Helvetica"/>
                <a:cs typeface="Helvetica"/>
                <a:sym typeface="Helvetica"/>
              </a:defRPr>
            </a:pPr>
            <a:r>
              <a:t>Von Restorff effekten </a:t>
            </a:r>
          </a:p>
          <a:p>
            <a:pPr marL="952500" indent="-558800" defTabSz="457200">
              <a:spcBef>
                <a:spcPts val="0"/>
              </a:spcBef>
              <a:buAutoNum type="arabicPeriod"/>
              <a:defRPr sz="3200" b="1">
                <a:solidFill>
                  <a:srgbClr val="929292"/>
                </a:solidFill>
                <a:latin typeface="Helvetica"/>
                <a:ea typeface="Helvetica"/>
                <a:cs typeface="Helvetica"/>
                <a:sym typeface="Helvetica"/>
              </a:defRPr>
            </a:pPr>
            <a:r>
              <a:t>Hjælpeillustrationer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7" name="Logodesign med ARMM-modellen"/>
          <p:cNvSpPr txBox="1">
            <a:spLocks noGrp="1"/>
          </p:cNvSpPr>
          <p:nvPr>
            <p:ph type="title"/>
          </p:nvPr>
        </p:nvSpPr>
        <p:spPr>
          <a:prstGeom prst="rect">
            <a:avLst/>
          </a:prstGeom>
        </p:spPr>
        <p:txBody>
          <a:bodyPr/>
          <a:lstStyle>
            <a:lvl1pPr defTabSz="2316479">
              <a:defRPr sz="9500" spc="-95"/>
            </a:lvl1pPr>
          </a:lstStyle>
          <a:p>
            <a:r>
              <a:t>Logodesign med ARMM-modellen</a:t>
            </a:r>
          </a:p>
        </p:txBody>
      </p:sp>
      <p:pic>
        <p:nvPicPr>
          <p:cNvPr id="188" name="HTX-odense-logo-RGB.pdf" descr="HTX-odense-logo-RGB.pdf"/>
          <p:cNvPicPr>
            <a:picLocks noChangeAspect="1"/>
          </p:cNvPicPr>
          <p:nvPr/>
        </p:nvPicPr>
        <p:blipFill>
          <a:blip r:embed="rId3"/>
          <a:stretch>
            <a:fillRect/>
          </a:stretch>
        </p:blipFill>
        <p:spPr>
          <a:xfrm>
            <a:off x="1774755" y="4387567"/>
            <a:ext cx="8548787" cy="5889474"/>
          </a:xfrm>
          <a:prstGeom prst="rect">
            <a:avLst/>
          </a:prstGeom>
          <a:ln w="12700">
            <a:miter lim="400000"/>
          </a:ln>
        </p:spPr>
      </p:pic>
      <p:pic>
        <p:nvPicPr>
          <p:cNvPr id="189" name="OTG_masterlogo_RGB.png" descr="OTG_masterlogo_RGB.png"/>
          <p:cNvPicPr>
            <a:picLocks noChangeAspect="1"/>
          </p:cNvPicPr>
          <p:nvPr/>
        </p:nvPicPr>
        <p:blipFill>
          <a:blip r:embed="rId4"/>
          <a:stretch>
            <a:fillRect/>
          </a:stretch>
        </p:blipFill>
        <p:spPr>
          <a:xfrm>
            <a:off x="12790059" y="4340898"/>
            <a:ext cx="8678769" cy="5982812"/>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3"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304" name="Attention (Opmærksomhed)…"/>
          <p:cNvSpPr txBox="1">
            <a:spLocks noGrp="1"/>
          </p:cNvSpPr>
          <p:nvPr>
            <p:ph type="body" idx="1"/>
          </p:nvPr>
        </p:nvSpPr>
        <p:spPr>
          <a:xfrm>
            <a:off x="1206500" y="2742694"/>
            <a:ext cx="14523846" cy="9254765"/>
          </a:xfrm>
          <a:prstGeom prst="rect">
            <a:avLst/>
          </a:prstGeom>
        </p:spPr>
        <p:txBody>
          <a:bodyPr/>
          <a:lstStyle/>
          <a:p>
            <a:pPr marL="0" indent="0" defTabSz="457200">
              <a:spcBef>
                <a:spcPts val="0"/>
              </a:spcBef>
              <a:buSzTx/>
              <a:buNone/>
              <a:defRPr sz="2000">
                <a:solidFill>
                  <a:srgbClr val="929292"/>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aggressive og dominerende logo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venlige og ydmyge logo</a:t>
            </a:r>
          </a:p>
          <a:p>
            <a:pPr marL="0" indent="0" defTabSz="457200">
              <a:spcBef>
                <a:spcPts val="0"/>
              </a:spcBef>
              <a:buSzTx/>
              <a:buNone/>
              <a:defRPr sz="2000">
                <a:latin typeface="Helvetica"/>
                <a:ea typeface="Helvetica"/>
                <a:cs typeface="Helvetica"/>
                <a:sym typeface="Helvetica"/>
              </a:defRPr>
            </a:pPr>
            <a:br/>
            <a:r>
              <a:rPr sz="6000" b="1">
                <a:solidFill>
                  <a:srgbClr val="929292"/>
                </a:solidFill>
              </a:rPr>
              <a:t>M</a:t>
            </a:r>
            <a:r>
              <a:rPr sz="4500">
                <a:solidFill>
                  <a:srgbClr val="929292"/>
                </a:solidFill>
              </a:rPr>
              <a:t>eaning </a:t>
            </a:r>
            <a:r>
              <a:rPr>
                <a:solidFill>
                  <a:srgbClr val="929292"/>
                </a:solidFill>
              </a:rPr>
              <a:t>(Betydninger)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 synlige elementer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 underliggende og ofte skjulte betydninger </a:t>
            </a:r>
          </a:p>
          <a:p>
            <a:pPr marL="0" indent="0" defTabSz="457200">
              <a:spcBef>
                <a:spcPts val="0"/>
              </a:spcBef>
              <a:buSzTx/>
              <a:buNone/>
              <a:defRPr sz="3200" b="1">
                <a:latin typeface="Helvetica"/>
                <a:ea typeface="Helvetica"/>
                <a:cs typeface="Helvetica"/>
                <a:sym typeface="Helvetica"/>
              </a:defRPr>
            </a:pPr>
            <a:r>
              <a:rPr sz="6000"/>
              <a:t>M</a:t>
            </a:r>
            <a:r>
              <a:rPr sz="4500"/>
              <a:t>emory </a:t>
            </a:r>
            <a:r>
              <a:rPr sz="2000" b="0"/>
              <a:t>(Modtager skal kunne huske og genkalde logoet)</a:t>
            </a:r>
            <a:r>
              <a:t> </a:t>
            </a:r>
          </a:p>
          <a:p>
            <a:pPr marL="952500" indent="-558800"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Von Restorff effekten </a:t>
            </a:r>
          </a:p>
          <a:p>
            <a:pPr marL="952500" indent="-558800" defTabSz="457200">
              <a:spcBef>
                <a:spcPts val="0"/>
              </a:spcBef>
              <a:buAutoNum type="arabicPeriod"/>
              <a:defRPr sz="3200" b="1">
                <a:solidFill>
                  <a:srgbClr val="929292"/>
                </a:solidFill>
                <a:latin typeface="Helvetica"/>
                <a:ea typeface="Helvetica"/>
                <a:cs typeface="Helvetica"/>
                <a:sym typeface="Helvetica"/>
              </a:defRPr>
            </a:pPr>
            <a:r>
              <a:t>Hjælpeillustrationer </a:t>
            </a:r>
          </a:p>
        </p:txBody>
      </p:sp>
      <p:sp>
        <p:nvSpPr>
          <p:cNvPr id="305" name="Isoleringseffekten (Von Restorff-effekten)…"/>
          <p:cNvSpPr txBox="1"/>
          <p:nvPr/>
        </p:nvSpPr>
        <p:spPr>
          <a:xfrm>
            <a:off x="12871937" y="1577742"/>
            <a:ext cx="10445957" cy="313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b="1">
                <a:latin typeface="Helvetica"/>
                <a:ea typeface="Helvetica"/>
                <a:cs typeface="Helvetica"/>
                <a:sym typeface="Helvetica"/>
              </a:defRPr>
            </a:pPr>
            <a:r>
              <a:t>Isoleringseffekten (Von Restorff-effekten)  </a:t>
            </a:r>
          </a:p>
          <a:p>
            <a:pPr>
              <a:defRPr>
                <a:latin typeface="Helvetica"/>
                <a:ea typeface="Helvetica"/>
                <a:cs typeface="Helvetica"/>
                <a:sym typeface="Helvetica"/>
              </a:defRPr>
            </a:pPr>
            <a:r>
              <a:t>Hvis der er flere ting, der ligner hinanden, er det oftest den, der adskiller sig fra de andre, som bliver husket.</a:t>
            </a:r>
          </a:p>
        </p:txBody>
      </p:sp>
      <p:pic>
        <p:nvPicPr>
          <p:cNvPr id="306" name="von-restorff-effect_poster.pdf" descr="von-restorff-effect_poster.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4188673" y="5295813"/>
            <a:ext cx="7812374" cy="7916159"/>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Rektangel"/>
          <p:cNvSpPr/>
          <p:nvPr/>
        </p:nvSpPr>
        <p:spPr>
          <a:xfrm>
            <a:off x="14039457" y="6142895"/>
            <a:ext cx="12559245" cy="9721841"/>
          </a:xfrm>
          <a:prstGeom prst="rect">
            <a:avLst/>
          </a:prstGeom>
          <a:solidFill>
            <a:srgbClr val="FFFFFF"/>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309"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310" name="Attention (Opmærksomhed)…"/>
          <p:cNvSpPr txBox="1">
            <a:spLocks noGrp="1"/>
          </p:cNvSpPr>
          <p:nvPr>
            <p:ph type="body" idx="1"/>
          </p:nvPr>
        </p:nvSpPr>
        <p:spPr>
          <a:xfrm>
            <a:off x="1206500" y="2742694"/>
            <a:ext cx="14523846" cy="9254765"/>
          </a:xfrm>
          <a:prstGeom prst="rect">
            <a:avLst/>
          </a:prstGeom>
        </p:spPr>
        <p:txBody>
          <a:bodyPr/>
          <a:lstStyle/>
          <a:p>
            <a:pPr marL="0" indent="0" defTabSz="457200">
              <a:spcBef>
                <a:spcPts val="0"/>
              </a:spcBef>
              <a:buSzTx/>
              <a:buNone/>
              <a:defRPr sz="2000">
                <a:solidFill>
                  <a:srgbClr val="929292"/>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aggressive og dominerende logo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venlige og ydmyge logo</a:t>
            </a:r>
          </a:p>
          <a:p>
            <a:pPr marL="0" indent="0" defTabSz="457200">
              <a:spcBef>
                <a:spcPts val="0"/>
              </a:spcBef>
              <a:buSzTx/>
              <a:buNone/>
              <a:defRPr sz="2000">
                <a:latin typeface="Helvetica"/>
                <a:ea typeface="Helvetica"/>
                <a:cs typeface="Helvetica"/>
                <a:sym typeface="Helvetica"/>
              </a:defRPr>
            </a:pPr>
            <a:br/>
            <a:r>
              <a:rPr sz="6000" b="1">
                <a:solidFill>
                  <a:srgbClr val="929292"/>
                </a:solidFill>
              </a:rPr>
              <a:t>M</a:t>
            </a:r>
            <a:r>
              <a:rPr sz="4500">
                <a:solidFill>
                  <a:srgbClr val="929292"/>
                </a:solidFill>
              </a:rPr>
              <a:t>eaning </a:t>
            </a:r>
            <a:r>
              <a:rPr>
                <a:solidFill>
                  <a:srgbClr val="929292"/>
                </a:solidFill>
              </a:rPr>
              <a:t>(Betydninger)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 synlige elementer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 underliggende og ofte skjulte betydninger </a:t>
            </a:r>
          </a:p>
          <a:p>
            <a:pPr marL="0" indent="0" defTabSz="457200">
              <a:spcBef>
                <a:spcPts val="0"/>
              </a:spcBef>
              <a:buSzTx/>
              <a:buNone/>
              <a:defRPr sz="3200" b="1">
                <a:latin typeface="Helvetica"/>
                <a:ea typeface="Helvetica"/>
                <a:cs typeface="Helvetica"/>
                <a:sym typeface="Helvetica"/>
              </a:defRPr>
            </a:pPr>
            <a:r>
              <a:rPr sz="6000"/>
              <a:t>M</a:t>
            </a:r>
            <a:r>
              <a:rPr sz="4500"/>
              <a:t>emory </a:t>
            </a:r>
            <a:r>
              <a:rPr sz="2000" b="0"/>
              <a:t>(Modtager skal kunne huske og genkalde logoet)</a:t>
            </a:r>
            <a:r>
              <a:rPr sz="2000"/>
              <a:t> </a:t>
            </a:r>
          </a:p>
          <a:p>
            <a:pPr marL="952500" indent="-558800"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Von Restorff effekten </a:t>
            </a:r>
          </a:p>
          <a:p>
            <a:pPr marL="952500" indent="-558800" defTabSz="457200">
              <a:spcBef>
                <a:spcPts val="0"/>
              </a:spcBef>
              <a:buAutoNum type="arabicPeriod"/>
              <a:defRPr sz="3200" b="1">
                <a:solidFill>
                  <a:srgbClr val="929292"/>
                </a:solidFill>
                <a:latin typeface="Helvetica"/>
                <a:ea typeface="Helvetica"/>
                <a:cs typeface="Helvetica"/>
                <a:sym typeface="Helvetica"/>
              </a:defRPr>
            </a:pPr>
            <a:r>
              <a:t>Hjælpeillustrationer </a:t>
            </a:r>
          </a:p>
        </p:txBody>
      </p:sp>
      <p:sp>
        <p:nvSpPr>
          <p:cNvPr id="311" name="Isoleringseffekten  Von Restorff-effekten…"/>
          <p:cNvSpPr txBox="1"/>
          <p:nvPr/>
        </p:nvSpPr>
        <p:spPr>
          <a:xfrm>
            <a:off x="16743308" y="1113795"/>
            <a:ext cx="7052774" cy="443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b="1">
                <a:latin typeface="Helvetica"/>
                <a:ea typeface="Helvetica"/>
                <a:cs typeface="Helvetica"/>
                <a:sym typeface="Helvetica"/>
              </a:defRPr>
            </a:pPr>
            <a:r>
              <a:rPr sz="4500"/>
              <a:t>Isoleringseffekten</a:t>
            </a:r>
            <a:r>
              <a:t> </a:t>
            </a:r>
            <a:br/>
            <a:r>
              <a:rPr b="0" i="1"/>
              <a:t>Von Restorff-effekten</a:t>
            </a:r>
          </a:p>
          <a:p>
            <a:pPr>
              <a:defRPr>
                <a:latin typeface="Helvetica"/>
                <a:ea typeface="Helvetica"/>
                <a:cs typeface="Helvetica"/>
                <a:sym typeface="Helvetica"/>
              </a:defRPr>
            </a:pPr>
            <a:r>
              <a:t>Hvis der er flere ting, der ligner hinanden, er det oftest den, der adskiller sig fra de andre, som bliver husket.</a:t>
            </a:r>
          </a:p>
        </p:txBody>
      </p:sp>
      <p:pic>
        <p:nvPicPr>
          <p:cNvPr id="312" name="von-restorff-effect_poster.pdf" descr="von-restorff-effect_poster.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4600977" y="1159000"/>
            <a:ext cx="1666983" cy="1689128"/>
          </a:xfrm>
          <a:prstGeom prst="rect">
            <a:avLst/>
          </a:prstGeom>
          <a:ln w="12700">
            <a:miter lim="400000"/>
          </a:ln>
        </p:spPr>
      </p:pic>
      <p:pic>
        <p:nvPicPr>
          <p:cNvPr id="313" name="Billede" descr="Billede"/>
          <p:cNvPicPr>
            <a:picLocks noChangeAspect="1"/>
          </p:cNvPicPr>
          <p:nvPr/>
        </p:nvPicPr>
        <p:blipFill>
          <a:blip r:embed="rId4"/>
          <a:stretch>
            <a:fillRect/>
          </a:stretch>
        </p:blipFill>
        <p:spPr>
          <a:xfrm>
            <a:off x="15310079" y="8457087"/>
            <a:ext cx="4127501" cy="1968501"/>
          </a:xfrm>
          <a:prstGeom prst="rect">
            <a:avLst/>
          </a:prstGeom>
          <a:ln w="12700">
            <a:miter lim="400000"/>
          </a:ln>
        </p:spPr>
      </p:pic>
      <p:pic>
        <p:nvPicPr>
          <p:cNvPr id="314" name="Billede" descr="Billede"/>
          <p:cNvPicPr>
            <a:picLocks noChangeAspect="1"/>
          </p:cNvPicPr>
          <p:nvPr/>
        </p:nvPicPr>
        <p:blipFill>
          <a:blip r:embed="rId5"/>
          <a:stretch>
            <a:fillRect/>
          </a:stretch>
        </p:blipFill>
        <p:spPr>
          <a:xfrm>
            <a:off x="15107005" y="11393639"/>
            <a:ext cx="3124201" cy="2603501"/>
          </a:xfrm>
          <a:prstGeom prst="rect">
            <a:avLst/>
          </a:prstGeom>
          <a:ln w="12700">
            <a:miter lim="400000"/>
          </a:ln>
        </p:spPr>
      </p:pic>
      <p:pic>
        <p:nvPicPr>
          <p:cNvPr id="315" name="Billede" descr="Billede"/>
          <p:cNvPicPr>
            <a:picLocks noChangeAspect="1"/>
          </p:cNvPicPr>
          <p:nvPr/>
        </p:nvPicPr>
        <p:blipFill>
          <a:blip r:embed="rId6"/>
          <a:stretch>
            <a:fillRect/>
          </a:stretch>
        </p:blipFill>
        <p:spPr>
          <a:xfrm>
            <a:off x="17712562" y="10120309"/>
            <a:ext cx="5664201" cy="1435101"/>
          </a:xfrm>
          <a:prstGeom prst="rect">
            <a:avLst/>
          </a:prstGeom>
          <a:ln w="12700">
            <a:miter lim="400000"/>
          </a:ln>
        </p:spPr>
      </p:pic>
      <p:pic>
        <p:nvPicPr>
          <p:cNvPr id="316" name="Billede" descr="Billede"/>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6529160" y="6505586"/>
            <a:ext cx="6310151" cy="1728981"/>
          </a:xfrm>
          <a:custGeom>
            <a:avLst/>
            <a:gdLst/>
            <a:ahLst/>
            <a:cxnLst>
              <a:cxn ang="0">
                <a:pos x="wd2" y="hd2"/>
              </a:cxn>
              <a:cxn ang="5400000">
                <a:pos x="wd2" y="hd2"/>
              </a:cxn>
              <a:cxn ang="10800000">
                <a:pos x="wd2" y="hd2"/>
              </a:cxn>
              <a:cxn ang="16200000">
                <a:pos x="wd2" y="hd2"/>
              </a:cxn>
            </a:cxnLst>
            <a:rect l="0" t="0" r="r" b="b"/>
            <a:pathLst>
              <a:path w="21575" h="21249" extrusionOk="0">
                <a:moveTo>
                  <a:pt x="1878" y="1"/>
                </a:moveTo>
                <a:cubicBezTo>
                  <a:pt x="1840" y="-15"/>
                  <a:pt x="1785" y="185"/>
                  <a:pt x="1738" y="616"/>
                </a:cubicBezTo>
                <a:cubicBezTo>
                  <a:pt x="1681" y="1135"/>
                  <a:pt x="1697" y="1413"/>
                  <a:pt x="1838" y="2357"/>
                </a:cubicBezTo>
                <a:cubicBezTo>
                  <a:pt x="1940" y="3042"/>
                  <a:pt x="1989" y="3630"/>
                  <a:pt x="1963" y="3869"/>
                </a:cubicBezTo>
                <a:cubicBezTo>
                  <a:pt x="1934" y="4139"/>
                  <a:pt x="1951" y="4260"/>
                  <a:pt x="2017" y="4260"/>
                </a:cubicBezTo>
                <a:cubicBezTo>
                  <a:pt x="2196" y="4260"/>
                  <a:pt x="2203" y="3401"/>
                  <a:pt x="2034" y="2367"/>
                </a:cubicBezTo>
                <a:cubicBezTo>
                  <a:pt x="1914" y="1637"/>
                  <a:pt x="1883" y="1208"/>
                  <a:pt x="1912" y="694"/>
                </a:cubicBezTo>
                <a:cubicBezTo>
                  <a:pt x="1936" y="253"/>
                  <a:pt x="1915" y="18"/>
                  <a:pt x="1878" y="1"/>
                </a:cubicBezTo>
                <a:close/>
                <a:moveTo>
                  <a:pt x="785" y="133"/>
                </a:moveTo>
                <a:cubicBezTo>
                  <a:pt x="776" y="131"/>
                  <a:pt x="765" y="134"/>
                  <a:pt x="753" y="138"/>
                </a:cubicBezTo>
                <a:cubicBezTo>
                  <a:pt x="721" y="149"/>
                  <a:pt x="680" y="182"/>
                  <a:pt x="633" y="245"/>
                </a:cubicBezTo>
                <a:cubicBezTo>
                  <a:pt x="445" y="500"/>
                  <a:pt x="451" y="1284"/>
                  <a:pt x="650" y="2245"/>
                </a:cubicBezTo>
                <a:cubicBezTo>
                  <a:pt x="736" y="2663"/>
                  <a:pt x="806" y="3234"/>
                  <a:pt x="806" y="3518"/>
                </a:cubicBezTo>
                <a:cubicBezTo>
                  <a:pt x="806" y="4118"/>
                  <a:pt x="899" y="4210"/>
                  <a:pt x="958" y="3664"/>
                </a:cubicBezTo>
                <a:cubicBezTo>
                  <a:pt x="981" y="3450"/>
                  <a:pt x="925" y="2767"/>
                  <a:pt x="826" y="2069"/>
                </a:cubicBezTo>
                <a:cubicBezTo>
                  <a:pt x="663" y="918"/>
                  <a:pt x="660" y="837"/>
                  <a:pt x="765" y="562"/>
                </a:cubicBezTo>
                <a:cubicBezTo>
                  <a:pt x="857" y="322"/>
                  <a:pt x="852" y="150"/>
                  <a:pt x="785" y="133"/>
                </a:cubicBezTo>
                <a:close/>
                <a:moveTo>
                  <a:pt x="1414" y="226"/>
                </a:moveTo>
                <a:cubicBezTo>
                  <a:pt x="1362" y="226"/>
                  <a:pt x="1289" y="538"/>
                  <a:pt x="1252" y="918"/>
                </a:cubicBezTo>
                <a:cubicBezTo>
                  <a:pt x="1197" y="1486"/>
                  <a:pt x="1206" y="1762"/>
                  <a:pt x="1306" y="2465"/>
                </a:cubicBezTo>
                <a:cubicBezTo>
                  <a:pt x="1418" y="3246"/>
                  <a:pt x="1422" y="3380"/>
                  <a:pt x="1336" y="3991"/>
                </a:cubicBezTo>
                <a:cubicBezTo>
                  <a:pt x="1269" y="4476"/>
                  <a:pt x="1183" y="4700"/>
                  <a:pt x="1025" y="4806"/>
                </a:cubicBezTo>
                <a:cubicBezTo>
                  <a:pt x="809" y="4951"/>
                  <a:pt x="556" y="4657"/>
                  <a:pt x="556" y="4260"/>
                </a:cubicBezTo>
                <a:cubicBezTo>
                  <a:pt x="556" y="4145"/>
                  <a:pt x="467" y="3689"/>
                  <a:pt x="358" y="3245"/>
                </a:cubicBezTo>
                <a:cubicBezTo>
                  <a:pt x="210" y="2641"/>
                  <a:pt x="162" y="2239"/>
                  <a:pt x="168" y="1650"/>
                </a:cubicBezTo>
                <a:cubicBezTo>
                  <a:pt x="179" y="584"/>
                  <a:pt x="29" y="771"/>
                  <a:pt x="4" y="1855"/>
                </a:cubicBezTo>
                <a:cubicBezTo>
                  <a:pt x="-12" y="2516"/>
                  <a:pt x="17" y="2775"/>
                  <a:pt x="168" y="3255"/>
                </a:cubicBezTo>
                <a:cubicBezTo>
                  <a:pt x="340" y="3803"/>
                  <a:pt x="353" y="3941"/>
                  <a:pt x="339" y="5289"/>
                </a:cubicBezTo>
                <a:cubicBezTo>
                  <a:pt x="331" y="6084"/>
                  <a:pt x="305" y="6795"/>
                  <a:pt x="283" y="6874"/>
                </a:cubicBezTo>
                <a:cubicBezTo>
                  <a:pt x="261" y="6952"/>
                  <a:pt x="285" y="7129"/>
                  <a:pt x="336" y="7264"/>
                </a:cubicBezTo>
                <a:cubicBezTo>
                  <a:pt x="387" y="7400"/>
                  <a:pt x="439" y="7811"/>
                  <a:pt x="450" y="8181"/>
                </a:cubicBezTo>
                <a:cubicBezTo>
                  <a:pt x="462" y="8551"/>
                  <a:pt x="493" y="9037"/>
                  <a:pt x="521" y="9259"/>
                </a:cubicBezTo>
                <a:cubicBezTo>
                  <a:pt x="552" y="9516"/>
                  <a:pt x="532" y="9927"/>
                  <a:pt x="464" y="10381"/>
                </a:cubicBezTo>
                <a:cubicBezTo>
                  <a:pt x="395" y="10840"/>
                  <a:pt x="365" y="11461"/>
                  <a:pt x="378" y="12108"/>
                </a:cubicBezTo>
                <a:cubicBezTo>
                  <a:pt x="397" y="13014"/>
                  <a:pt x="421" y="13153"/>
                  <a:pt x="624" y="13507"/>
                </a:cubicBezTo>
                <a:cubicBezTo>
                  <a:pt x="844" y="13892"/>
                  <a:pt x="854" y="13966"/>
                  <a:pt x="994" y="16258"/>
                </a:cubicBezTo>
                <a:lnTo>
                  <a:pt x="1138" y="18609"/>
                </a:lnTo>
                <a:lnTo>
                  <a:pt x="1416" y="18029"/>
                </a:lnTo>
                <a:cubicBezTo>
                  <a:pt x="1663" y="17511"/>
                  <a:pt x="1733" y="17462"/>
                  <a:pt x="2065" y="17600"/>
                </a:cubicBezTo>
                <a:cubicBezTo>
                  <a:pt x="2734" y="17878"/>
                  <a:pt x="2934" y="16843"/>
                  <a:pt x="2650" y="14576"/>
                </a:cubicBezTo>
                <a:cubicBezTo>
                  <a:pt x="2559" y="13851"/>
                  <a:pt x="2503" y="13153"/>
                  <a:pt x="2525" y="13025"/>
                </a:cubicBezTo>
                <a:cubicBezTo>
                  <a:pt x="2547" y="12896"/>
                  <a:pt x="2679" y="12680"/>
                  <a:pt x="2818" y="12547"/>
                </a:cubicBezTo>
                <a:cubicBezTo>
                  <a:pt x="3057" y="12316"/>
                  <a:pt x="3071" y="12263"/>
                  <a:pt x="3053" y="11527"/>
                </a:cubicBezTo>
                <a:cubicBezTo>
                  <a:pt x="3037" y="10859"/>
                  <a:pt x="3062" y="10691"/>
                  <a:pt x="3236" y="10313"/>
                </a:cubicBezTo>
                <a:cubicBezTo>
                  <a:pt x="3347" y="10071"/>
                  <a:pt x="3437" y="9792"/>
                  <a:pt x="3437" y="9698"/>
                </a:cubicBezTo>
                <a:cubicBezTo>
                  <a:pt x="3434" y="9267"/>
                  <a:pt x="3311" y="8908"/>
                  <a:pt x="3117" y="8766"/>
                </a:cubicBezTo>
                <a:cubicBezTo>
                  <a:pt x="2966" y="8657"/>
                  <a:pt x="2869" y="8393"/>
                  <a:pt x="2780" y="7849"/>
                </a:cubicBezTo>
                <a:cubicBezTo>
                  <a:pt x="2577" y="6612"/>
                  <a:pt x="2152" y="5218"/>
                  <a:pt x="1924" y="5040"/>
                </a:cubicBezTo>
                <a:cubicBezTo>
                  <a:pt x="1490" y="4703"/>
                  <a:pt x="1422" y="4538"/>
                  <a:pt x="1509" y="4045"/>
                </a:cubicBezTo>
                <a:cubicBezTo>
                  <a:pt x="1572" y="3684"/>
                  <a:pt x="1570" y="3456"/>
                  <a:pt x="1500" y="2865"/>
                </a:cubicBezTo>
                <a:cubicBezTo>
                  <a:pt x="1403" y="2034"/>
                  <a:pt x="1387" y="1193"/>
                  <a:pt x="1460" y="616"/>
                </a:cubicBezTo>
                <a:cubicBezTo>
                  <a:pt x="1495" y="338"/>
                  <a:pt x="1481" y="226"/>
                  <a:pt x="1414" y="226"/>
                </a:cubicBezTo>
                <a:close/>
                <a:moveTo>
                  <a:pt x="5107" y="8074"/>
                </a:moveTo>
                <a:cubicBezTo>
                  <a:pt x="4721" y="8094"/>
                  <a:pt x="4335" y="8521"/>
                  <a:pt x="4080" y="9396"/>
                </a:cubicBezTo>
                <a:cubicBezTo>
                  <a:pt x="3818" y="10294"/>
                  <a:pt x="3675" y="11630"/>
                  <a:pt x="3677" y="13132"/>
                </a:cubicBezTo>
                <a:cubicBezTo>
                  <a:pt x="3681" y="15443"/>
                  <a:pt x="4010" y="17181"/>
                  <a:pt x="4566" y="17824"/>
                </a:cubicBezTo>
                <a:cubicBezTo>
                  <a:pt x="4939" y="18256"/>
                  <a:pt x="5391" y="18088"/>
                  <a:pt x="5723" y="17390"/>
                </a:cubicBezTo>
                <a:cubicBezTo>
                  <a:pt x="6002" y="16807"/>
                  <a:pt x="6071" y="16831"/>
                  <a:pt x="6071" y="17522"/>
                </a:cubicBezTo>
                <a:cubicBezTo>
                  <a:pt x="6071" y="17852"/>
                  <a:pt x="6119" y="17936"/>
                  <a:pt x="6320" y="17936"/>
                </a:cubicBezTo>
                <a:lnTo>
                  <a:pt x="6571" y="17936"/>
                </a:lnTo>
                <a:lnTo>
                  <a:pt x="6571" y="15468"/>
                </a:lnTo>
                <a:lnTo>
                  <a:pt x="6571" y="13000"/>
                </a:lnTo>
                <a:lnTo>
                  <a:pt x="5944" y="13000"/>
                </a:lnTo>
                <a:lnTo>
                  <a:pt x="5318" y="13000"/>
                </a:lnTo>
                <a:lnTo>
                  <a:pt x="5318" y="13898"/>
                </a:lnTo>
                <a:cubicBezTo>
                  <a:pt x="5318" y="14741"/>
                  <a:pt x="5329" y="14795"/>
                  <a:pt x="5502" y="14795"/>
                </a:cubicBezTo>
                <a:cubicBezTo>
                  <a:pt x="5751" y="14795"/>
                  <a:pt x="5790" y="15113"/>
                  <a:pt x="5594" y="15571"/>
                </a:cubicBezTo>
                <a:cubicBezTo>
                  <a:pt x="5046" y="16856"/>
                  <a:pt x="4315" y="15464"/>
                  <a:pt x="4315" y="13132"/>
                </a:cubicBezTo>
                <a:cubicBezTo>
                  <a:pt x="4315" y="10327"/>
                  <a:pt x="5140" y="9097"/>
                  <a:pt x="5731" y="11020"/>
                </a:cubicBezTo>
                <a:cubicBezTo>
                  <a:pt x="5844" y="11385"/>
                  <a:pt x="5904" y="11420"/>
                  <a:pt x="6129" y="11239"/>
                </a:cubicBezTo>
                <a:cubicBezTo>
                  <a:pt x="6275" y="11122"/>
                  <a:pt x="6408" y="10969"/>
                  <a:pt x="6426" y="10903"/>
                </a:cubicBezTo>
                <a:cubicBezTo>
                  <a:pt x="6445" y="10837"/>
                  <a:pt x="6396" y="10414"/>
                  <a:pt x="6318" y="9961"/>
                </a:cubicBezTo>
                <a:cubicBezTo>
                  <a:pt x="6100" y="8699"/>
                  <a:pt x="5604" y="8048"/>
                  <a:pt x="5107" y="8074"/>
                </a:cubicBezTo>
                <a:close/>
                <a:moveTo>
                  <a:pt x="9204" y="8298"/>
                </a:moveTo>
                <a:lnTo>
                  <a:pt x="9204" y="12966"/>
                </a:lnTo>
                <a:cubicBezTo>
                  <a:pt x="9204" y="15535"/>
                  <a:pt x="9224" y="17711"/>
                  <a:pt x="9250" y="17805"/>
                </a:cubicBezTo>
                <a:cubicBezTo>
                  <a:pt x="9276" y="17898"/>
                  <a:pt x="9650" y="17940"/>
                  <a:pt x="10081" y="17897"/>
                </a:cubicBezTo>
                <a:cubicBezTo>
                  <a:pt x="10748" y="17831"/>
                  <a:pt x="10908" y="17744"/>
                  <a:pt x="11162" y="17297"/>
                </a:cubicBezTo>
                <a:cubicBezTo>
                  <a:pt x="11855" y="16080"/>
                  <a:pt x="12059" y="12055"/>
                  <a:pt x="11539" y="9844"/>
                </a:cubicBezTo>
                <a:cubicBezTo>
                  <a:pt x="11243" y="8586"/>
                  <a:pt x="10970" y="8309"/>
                  <a:pt x="10033" y="8303"/>
                </a:cubicBezTo>
                <a:lnTo>
                  <a:pt x="9204" y="8298"/>
                </a:lnTo>
                <a:close/>
                <a:moveTo>
                  <a:pt x="15789" y="8298"/>
                </a:moveTo>
                <a:lnTo>
                  <a:pt x="15770" y="9810"/>
                </a:lnTo>
                <a:cubicBezTo>
                  <a:pt x="15755" y="11029"/>
                  <a:pt x="15733" y="11302"/>
                  <a:pt x="15658" y="11225"/>
                </a:cubicBezTo>
                <a:cubicBezTo>
                  <a:pt x="14971" y="10525"/>
                  <a:pt x="14431" y="11564"/>
                  <a:pt x="14313" y="13810"/>
                </a:cubicBezTo>
                <a:cubicBezTo>
                  <a:pt x="14227" y="15441"/>
                  <a:pt x="14536" y="17508"/>
                  <a:pt x="14926" y="17912"/>
                </a:cubicBezTo>
                <a:cubicBezTo>
                  <a:pt x="15219" y="18215"/>
                  <a:pt x="15355" y="18195"/>
                  <a:pt x="15559" y="17814"/>
                </a:cubicBezTo>
                <a:cubicBezTo>
                  <a:pt x="15684" y="17580"/>
                  <a:pt x="15763" y="17544"/>
                  <a:pt x="15807" y="17702"/>
                </a:cubicBezTo>
                <a:cubicBezTo>
                  <a:pt x="15842" y="17829"/>
                  <a:pt x="15992" y="17936"/>
                  <a:pt x="16141" y="17936"/>
                </a:cubicBezTo>
                <a:lnTo>
                  <a:pt x="16409" y="17936"/>
                </a:lnTo>
                <a:lnTo>
                  <a:pt x="16409" y="13117"/>
                </a:lnTo>
                <a:lnTo>
                  <a:pt x="16409" y="8298"/>
                </a:lnTo>
                <a:lnTo>
                  <a:pt x="16100" y="8298"/>
                </a:lnTo>
                <a:lnTo>
                  <a:pt x="15789" y="8298"/>
                </a:lnTo>
                <a:close/>
                <a:moveTo>
                  <a:pt x="18108" y="8298"/>
                </a:moveTo>
                <a:lnTo>
                  <a:pt x="18089" y="9810"/>
                </a:lnTo>
                <a:cubicBezTo>
                  <a:pt x="18072" y="11183"/>
                  <a:pt x="18059" y="11317"/>
                  <a:pt x="17945" y="11244"/>
                </a:cubicBezTo>
                <a:cubicBezTo>
                  <a:pt x="17433" y="10918"/>
                  <a:pt x="17251" y="10964"/>
                  <a:pt x="17036" y="11478"/>
                </a:cubicBezTo>
                <a:cubicBezTo>
                  <a:pt x="16417" y="12963"/>
                  <a:pt x="16466" y="16661"/>
                  <a:pt x="17119" y="17722"/>
                </a:cubicBezTo>
                <a:cubicBezTo>
                  <a:pt x="17437" y="18237"/>
                  <a:pt x="17540" y="18253"/>
                  <a:pt x="17821" y="17834"/>
                </a:cubicBezTo>
                <a:cubicBezTo>
                  <a:pt x="17949" y="17643"/>
                  <a:pt x="18051" y="17597"/>
                  <a:pt x="18073" y="17722"/>
                </a:cubicBezTo>
                <a:cubicBezTo>
                  <a:pt x="18093" y="17838"/>
                  <a:pt x="18235" y="17936"/>
                  <a:pt x="18388" y="17936"/>
                </a:cubicBezTo>
                <a:lnTo>
                  <a:pt x="18666" y="17936"/>
                </a:lnTo>
                <a:lnTo>
                  <a:pt x="18666" y="13117"/>
                </a:lnTo>
                <a:lnTo>
                  <a:pt x="18666" y="8298"/>
                </a:lnTo>
                <a:lnTo>
                  <a:pt x="18386" y="8298"/>
                </a:lnTo>
                <a:lnTo>
                  <a:pt x="18108" y="8298"/>
                </a:lnTo>
                <a:close/>
                <a:moveTo>
                  <a:pt x="21482" y="9513"/>
                </a:moveTo>
                <a:cubicBezTo>
                  <a:pt x="21415" y="9513"/>
                  <a:pt x="21361" y="9591"/>
                  <a:pt x="21361" y="9688"/>
                </a:cubicBezTo>
                <a:cubicBezTo>
                  <a:pt x="21361" y="9785"/>
                  <a:pt x="21401" y="9864"/>
                  <a:pt x="21450" y="9864"/>
                </a:cubicBezTo>
                <a:cubicBezTo>
                  <a:pt x="21500" y="9864"/>
                  <a:pt x="21555" y="9785"/>
                  <a:pt x="21571" y="9688"/>
                </a:cubicBezTo>
                <a:cubicBezTo>
                  <a:pt x="21588" y="9591"/>
                  <a:pt x="21548" y="9513"/>
                  <a:pt x="21482" y="9513"/>
                </a:cubicBezTo>
                <a:close/>
                <a:moveTo>
                  <a:pt x="10391" y="10352"/>
                </a:moveTo>
                <a:cubicBezTo>
                  <a:pt x="10708" y="10395"/>
                  <a:pt x="10933" y="10834"/>
                  <a:pt x="11051" y="11649"/>
                </a:cubicBezTo>
                <a:cubicBezTo>
                  <a:pt x="11232" y="12900"/>
                  <a:pt x="11126" y="14570"/>
                  <a:pt x="10819" y="15341"/>
                </a:cubicBezTo>
                <a:cubicBezTo>
                  <a:pt x="10641" y="15787"/>
                  <a:pt x="9965" y="15832"/>
                  <a:pt x="9919" y="15400"/>
                </a:cubicBezTo>
                <a:cubicBezTo>
                  <a:pt x="9902" y="15238"/>
                  <a:pt x="9896" y="14047"/>
                  <a:pt x="9905" y="12761"/>
                </a:cubicBezTo>
                <a:lnTo>
                  <a:pt x="9924" y="10425"/>
                </a:lnTo>
                <a:lnTo>
                  <a:pt x="10250" y="10357"/>
                </a:lnTo>
                <a:cubicBezTo>
                  <a:pt x="10299" y="10346"/>
                  <a:pt x="10346" y="10345"/>
                  <a:pt x="10391" y="10352"/>
                </a:cubicBezTo>
                <a:close/>
                <a:moveTo>
                  <a:pt x="7786" y="11030"/>
                </a:moveTo>
                <a:cubicBezTo>
                  <a:pt x="7208" y="11064"/>
                  <a:pt x="6822" y="12392"/>
                  <a:pt x="6822" y="14405"/>
                </a:cubicBezTo>
                <a:cubicBezTo>
                  <a:pt x="6822" y="16280"/>
                  <a:pt x="6989" y="17154"/>
                  <a:pt x="7481" y="17873"/>
                </a:cubicBezTo>
                <a:cubicBezTo>
                  <a:pt x="7584" y="18024"/>
                  <a:pt x="7788" y="18100"/>
                  <a:pt x="7935" y="18044"/>
                </a:cubicBezTo>
                <a:cubicBezTo>
                  <a:pt x="8534" y="17813"/>
                  <a:pt x="8859" y="16579"/>
                  <a:pt x="8859" y="14532"/>
                </a:cubicBezTo>
                <a:cubicBezTo>
                  <a:pt x="8859" y="12454"/>
                  <a:pt x="8511" y="11186"/>
                  <a:pt x="7904" y="11044"/>
                </a:cubicBezTo>
                <a:cubicBezTo>
                  <a:pt x="7864" y="11035"/>
                  <a:pt x="7824" y="11027"/>
                  <a:pt x="7786" y="11030"/>
                </a:cubicBezTo>
                <a:close/>
                <a:moveTo>
                  <a:pt x="12827" y="11035"/>
                </a:moveTo>
                <a:cubicBezTo>
                  <a:pt x="12683" y="11030"/>
                  <a:pt x="12599" y="11150"/>
                  <a:pt x="12462" y="11478"/>
                </a:cubicBezTo>
                <a:cubicBezTo>
                  <a:pt x="11842" y="12963"/>
                  <a:pt x="11890" y="16661"/>
                  <a:pt x="12543" y="17722"/>
                </a:cubicBezTo>
                <a:cubicBezTo>
                  <a:pt x="12861" y="18237"/>
                  <a:pt x="12966" y="18253"/>
                  <a:pt x="13246" y="17834"/>
                </a:cubicBezTo>
                <a:cubicBezTo>
                  <a:pt x="13374" y="17643"/>
                  <a:pt x="13477" y="17597"/>
                  <a:pt x="13499" y="17722"/>
                </a:cubicBezTo>
                <a:cubicBezTo>
                  <a:pt x="13519" y="17838"/>
                  <a:pt x="13660" y="17936"/>
                  <a:pt x="13814" y="17936"/>
                </a:cubicBezTo>
                <a:lnTo>
                  <a:pt x="14092" y="17936"/>
                </a:lnTo>
                <a:lnTo>
                  <a:pt x="14092" y="14556"/>
                </a:lnTo>
                <a:lnTo>
                  <a:pt x="14092" y="11181"/>
                </a:lnTo>
                <a:lnTo>
                  <a:pt x="13700" y="11191"/>
                </a:lnTo>
                <a:cubicBezTo>
                  <a:pt x="13484" y="11197"/>
                  <a:pt x="13168" y="11148"/>
                  <a:pt x="12995" y="11078"/>
                </a:cubicBezTo>
                <a:cubicBezTo>
                  <a:pt x="12930" y="11052"/>
                  <a:pt x="12875" y="11036"/>
                  <a:pt x="12827" y="11035"/>
                </a:cubicBezTo>
                <a:close/>
                <a:moveTo>
                  <a:pt x="19305" y="11235"/>
                </a:moveTo>
                <a:cubicBezTo>
                  <a:pt x="19266" y="11238"/>
                  <a:pt x="19225" y="11245"/>
                  <a:pt x="19182" y="11254"/>
                </a:cubicBezTo>
                <a:lnTo>
                  <a:pt x="18868" y="11322"/>
                </a:lnTo>
                <a:lnTo>
                  <a:pt x="18981" y="12669"/>
                </a:lnTo>
                <a:cubicBezTo>
                  <a:pt x="19043" y="13408"/>
                  <a:pt x="19167" y="14892"/>
                  <a:pt x="19258" y="15971"/>
                </a:cubicBezTo>
                <a:cubicBezTo>
                  <a:pt x="19407" y="17757"/>
                  <a:pt x="19437" y="17936"/>
                  <a:pt x="19579" y="17936"/>
                </a:cubicBezTo>
                <a:cubicBezTo>
                  <a:pt x="19793" y="17936"/>
                  <a:pt x="19842" y="18531"/>
                  <a:pt x="19677" y="19122"/>
                </a:cubicBezTo>
                <a:cubicBezTo>
                  <a:pt x="19557" y="19550"/>
                  <a:pt x="19522" y="19572"/>
                  <a:pt x="19340" y="19326"/>
                </a:cubicBezTo>
                <a:cubicBezTo>
                  <a:pt x="19156" y="19077"/>
                  <a:pt x="19127" y="19096"/>
                  <a:pt x="19028" y="19556"/>
                </a:cubicBezTo>
                <a:cubicBezTo>
                  <a:pt x="18870" y="20289"/>
                  <a:pt x="18891" y="20604"/>
                  <a:pt x="19121" y="20960"/>
                </a:cubicBezTo>
                <a:cubicBezTo>
                  <a:pt x="19522" y="21585"/>
                  <a:pt x="20084" y="21154"/>
                  <a:pt x="20247" y="20092"/>
                </a:cubicBezTo>
                <a:cubicBezTo>
                  <a:pt x="20287" y="19831"/>
                  <a:pt x="20466" y="17749"/>
                  <a:pt x="20644" y="15468"/>
                </a:cubicBezTo>
                <a:lnTo>
                  <a:pt x="20970" y="11322"/>
                </a:lnTo>
                <a:lnTo>
                  <a:pt x="20657" y="11254"/>
                </a:lnTo>
                <a:cubicBezTo>
                  <a:pt x="20485" y="11216"/>
                  <a:pt x="20328" y="11240"/>
                  <a:pt x="20309" y="11308"/>
                </a:cubicBezTo>
                <a:cubicBezTo>
                  <a:pt x="20290" y="11376"/>
                  <a:pt x="20216" y="12417"/>
                  <a:pt x="20144" y="13620"/>
                </a:cubicBezTo>
                <a:cubicBezTo>
                  <a:pt x="20071" y="14822"/>
                  <a:pt x="19984" y="15805"/>
                  <a:pt x="19951" y="15805"/>
                </a:cubicBezTo>
                <a:cubicBezTo>
                  <a:pt x="19918" y="15805"/>
                  <a:pt x="19815" y="14810"/>
                  <a:pt x="19722" y="13595"/>
                </a:cubicBezTo>
                <a:cubicBezTo>
                  <a:pt x="19628" y="12381"/>
                  <a:pt x="19539" y="11344"/>
                  <a:pt x="19524" y="11288"/>
                </a:cubicBezTo>
                <a:cubicBezTo>
                  <a:pt x="19512" y="11246"/>
                  <a:pt x="19422" y="11225"/>
                  <a:pt x="19305" y="11235"/>
                </a:cubicBezTo>
                <a:close/>
                <a:moveTo>
                  <a:pt x="13069" y="13025"/>
                </a:moveTo>
                <a:cubicBezTo>
                  <a:pt x="13157" y="13030"/>
                  <a:pt x="13244" y="13197"/>
                  <a:pt x="13329" y="13522"/>
                </a:cubicBezTo>
                <a:cubicBezTo>
                  <a:pt x="13516" y="14234"/>
                  <a:pt x="13503" y="15104"/>
                  <a:pt x="13299" y="15678"/>
                </a:cubicBezTo>
                <a:cubicBezTo>
                  <a:pt x="13116" y="16194"/>
                  <a:pt x="13114" y="16195"/>
                  <a:pt x="12921" y="15917"/>
                </a:cubicBezTo>
                <a:cubicBezTo>
                  <a:pt x="12634" y="15504"/>
                  <a:pt x="12568" y="14247"/>
                  <a:pt x="12794" y="13488"/>
                </a:cubicBezTo>
                <a:cubicBezTo>
                  <a:pt x="12888" y="13174"/>
                  <a:pt x="12980" y="13019"/>
                  <a:pt x="13069" y="13025"/>
                </a:cubicBezTo>
                <a:close/>
                <a:moveTo>
                  <a:pt x="17648" y="13025"/>
                </a:moveTo>
                <a:cubicBezTo>
                  <a:pt x="17741" y="13018"/>
                  <a:pt x="17833" y="13157"/>
                  <a:pt x="17914" y="13449"/>
                </a:cubicBezTo>
                <a:cubicBezTo>
                  <a:pt x="18095" y="14094"/>
                  <a:pt x="18077" y="15110"/>
                  <a:pt x="17875" y="15678"/>
                </a:cubicBezTo>
                <a:cubicBezTo>
                  <a:pt x="17692" y="16194"/>
                  <a:pt x="17688" y="16195"/>
                  <a:pt x="17495" y="15917"/>
                </a:cubicBezTo>
                <a:cubicBezTo>
                  <a:pt x="17208" y="15504"/>
                  <a:pt x="17144" y="14247"/>
                  <a:pt x="17370" y="13488"/>
                </a:cubicBezTo>
                <a:cubicBezTo>
                  <a:pt x="17461" y="13184"/>
                  <a:pt x="17555" y="13031"/>
                  <a:pt x="17648" y="13025"/>
                </a:cubicBezTo>
                <a:close/>
                <a:moveTo>
                  <a:pt x="7813" y="13049"/>
                </a:moveTo>
                <a:cubicBezTo>
                  <a:pt x="7926" y="13024"/>
                  <a:pt x="8044" y="13191"/>
                  <a:pt x="8133" y="13595"/>
                </a:cubicBezTo>
                <a:cubicBezTo>
                  <a:pt x="8287" y="14293"/>
                  <a:pt x="8297" y="14750"/>
                  <a:pt x="8171" y="15390"/>
                </a:cubicBezTo>
                <a:cubicBezTo>
                  <a:pt x="7949" y="16527"/>
                  <a:pt x="7449" y="15936"/>
                  <a:pt x="7449" y="14537"/>
                </a:cubicBezTo>
                <a:cubicBezTo>
                  <a:pt x="7449" y="13659"/>
                  <a:pt x="7624" y="13090"/>
                  <a:pt x="7813" y="13049"/>
                </a:cubicBezTo>
                <a:close/>
                <a:moveTo>
                  <a:pt x="15327" y="13059"/>
                </a:moveTo>
                <a:cubicBezTo>
                  <a:pt x="15453" y="13032"/>
                  <a:pt x="15580" y="13256"/>
                  <a:pt x="15675" y="13712"/>
                </a:cubicBezTo>
                <a:cubicBezTo>
                  <a:pt x="15837" y="14491"/>
                  <a:pt x="15780" y="15347"/>
                  <a:pt x="15535" y="15800"/>
                </a:cubicBezTo>
                <a:cubicBezTo>
                  <a:pt x="15296" y="16243"/>
                  <a:pt x="15303" y="16253"/>
                  <a:pt x="15085" y="15473"/>
                </a:cubicBezTo>
                <a:cubicBezTo>
                  <a:pt x="14875" y="14721"/>
                  <a:pt x="14883" y="14089"/>
                  <a:pt x="15111" y="13386"/>
                </a:cubicBezTo>
                <a:cubicBezTo>
                  <a:pt x="15176" y="13183"/>
                  <a:pt x="15251" y="13075"/>
                  <a:pt x="15327" y="13059"/>
                </a:cubicBezTo>
                <a:close/>
              </a:path>
            </a:pathLst>
          </a:cu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8"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319" name="Attention (Opmærksomhed)…"/>
          <p:cNvSpPr txBox="1">
            <a:spLocks noGrp="1"/>
          </p:cNvSpPr>
          <p:nvPr>
            <p:ph type="body" idx="1"/>
          </p:nvPr>
        </p:nvSpPr>
        <p:spPr>
          <a:xfrm>
            <a:off x="1206500" y="2742694"/>
            <a:ext cx="14523846" cy="9254765"/>
          </a:xfrm>
          <a:prstGeom prst="rect">
            <a:avLst/>
          </a:prstGeom>
        </p:spPr>
        <p:txBody>
          <a:bodyPr/>
          <a:lstStyle/>
          <a:p>
            <a:pPr marL="0" indent="0" defTabSz="457200">
              <a:spcBef>
                <a:spcPts val="0"/>
              </a:spcBef>
              <a:buSzTx/>
              <a:buNone/>
              <a:defRPr sz="2000">
                <a:solidFill>
                  <a:srgbClr val="929292"/>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aggressive og dominerende logo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Det venlige og ydmyge logo</a:t>
            </a:r>
          </a:p>
          <a:p>
            <a:pPr marL="0" indent="0" defTabSz="457200">
              <a:spcBef>
                <a:spcPts val="0"/>
              </a:spcBef>
              <a:buSzTx/>
              <a:buNone/>
              <a:defRPr sz="2000">
                <a:latin typeface="Helvetica"/>
                <a:ea typeface="Helvetica"/>
                <a:cs typeface="Helvetica"/>
                <a:sym typeface="Helvetica"/>
              </a:defRPr>
            </a:pPr>
            <a:br/>
            <a:r>
              <a:rPr sz="6000" b="1">
                <a:solidFill>
                  <a:srgbClr val="929292"/>
                </a:solidFill>
              </a:rPr>
              <a:t>M</a:t>
            </a:r>
            <a:r>
              <a:rPr sz="4500">
                <a:solidFill>
                  <a:srgbClr val="929292"/>
                </a:solidFill>
              </a:rPr>
              <a:t>eaning </a:t>
            </a:r>
            <a:r>
              <a:rPr>
                <a:solidFill>
                  <a:srgbClr val="929292"/>
                </a:solidFill>
              </a:rPr>
              <a:t>(Betydninger)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 synlige elementer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De underliggende og ofte skjulte betydninger </a:t>
            </a:r>
          </a:p>
          <a:p>
            <a:pPr marL="0" indent="0" defTabSz="457200">
              <a:spcBef>
                <a:spcPts val="0"/>
              </a:spcBef>
              <a:buSzTx/>
              <a:buNone/>
              <a:defRPr sz="3200" b="1">
                <a:latin typeface="Helvetica"/>
                <a:ea typeface="Helvetica"/>
                <a:cs typeface="Helvetica"/>
                <a:sym typeface="Helvetica"/>
              </a:defRPr>
            </a:pPr>
            <a:r>
              <a:rPr sz="6000"/>
              <a:t>M</a:t>
            </a:r>
            <a:r>
              <a:rPr sz="4500"/>
              <a:t>emory </a:t>
            </a:r>
            <a:r>
              <a:rPr sz="2000" b="0"/>
              <a:t>(Modtager skal kunne huske og genkalde logoet) </a:t>
            </a:r>
          </a:p>
          <a:p>
            <a:pPr marL="952500" indent="-558800" defTabSz="457200">
              <a:spcBef>
                <a:spcPts val="0"/>
              </a:spcBef>
              <a:buAutoNum type="arabicPeriod"/>
              <a:defRPr sz="3200" b="1">
                <a:solidFill>
                  <a:srgbClr val="929292"/>
                </a:solidFill>
                <a:latin typeface="Helvetica"/>
                <a:ea typeface="Helvetica"/>
                <a:cs typeface="Helvetica"/>
                <a:sym typeface="Helvetica"/>
              </a:defRPr>
            </a:pPr>
            <a:r>
              <a:t>Von Restorff effekten </a:t>
            </a:r>
          </a:p>
          <a:p>
            <a:pPr marL="952500" indent="-558800" defTabSz="457200">
              <a:spcBef>
                <a:spcPts val="0"/>
              </a:spcBef>
              <a:buAutoNum type="arabicPeriod"/>
              <a:defRPr sz="3200" b="1">
                <a:solidFill>
                  <a:srgbClr val="929292"/>
                </a:solidFill>
                <a:latin typeface="Helvetica"/>
                <a:ea typeface="Helvetica"/>
                <a:cs typeface="Helvetica"/>
                <a:sym typeface="Helvetica"/>
              </a:defRPr>
            </a:pPr>
            <a:r>
              <a:rPr>
                <a:solidFill>
                  <a:schemeClr val="accent4">
                    <a:hueOff val="-297102"/>
                    <a:satOff val="16978"/>
                    <a:lumOff val="-20883"/>
                  </a:schemeClr>
                </a:solidFill>
              </a:rPr>
              <a:t>Hjælpeillustrationer</a:t>
            </a:r>
            <a:r>
              <a:t> </a:t>
            </a:r>
          </a:p>
        </p:txBody>
      </p:sp>
      <p:sp>
        <p:nvSpPr>
          <p:cNvPr id="320" name="Ved at bruge konkrete hjælpeillustrationer hjælper det med at genkalde logoet."/>
          <p:cNvSpPr txBox="1"/>
          <p:nvPr/>
        </p:nvSpPr>
        <p:spPr>
          <a:xfrm>
            <a:off x="13657752" y="1555790"/>
            <a:ext cx="9960837"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latin typeface="Helvetica"/>
                <a:ea typeface="Helvetica"/>
                <a:cs typeface="Helvetica"/>
                <a:sym typeface="Helvetica"/>
              </a:defRPr>
            </a:lvl1pPr>
          </a:lstStyle>
          <a:p>
            <a:r>
              <a:t>Ved at bruge konkrete hjælpeillustrationer hjælper det med at genkalde logoet.</a:t>
            </a:r>
          </a:p>
        </p:txBody>
      </p:sp>
      <p:pic>
        <p:nvPicPr>
          <p:cNvPr id="321" name="Billede" descr="Billede"/>
          <p:cNvPicPr>
            <a:picLocks noChangeAspect="1"/>
          </p:cNvPicPr>
          <p:nvPr/>
        </p:nvPicPr>
        <p:blipFill>
          <a:blip r:embed="rId3"/>
          <a:stretch>
            <a:fillRect/>
          </a:stretch>
        </p:blipFill>
        <p:spPr>
          <a:xfrm>
            <a:off x="14227636" y="3493878"/>
            <a:ext cx="7752397" cy="775239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23" name="Billede" descr="Billede"/>
          <p:cNvPicPr>
            <a:picLocks noChangeAspect="1"/>
          </p:cNvPicPr>
          <p:nvPr/>
        </p:nvPicPr>
        <p:blipFill>
          <a:blip r:embed="rId4"/>
          <a:stretch>
            <a:fillRect/>
          </a:stretch>
        </p:blipFill>
        <p:spPr>
          <a:xfrm>
            <a:off x="703429" y="1048252"/>
            <a:ext cx="11619495" cy="11619496"/>
          </a:xfrm>
          <a:prstGeom prst="rect">
            <a:avLst/>
          </a:prstGeom>
          <a:ln w="12700">
            <a:miter lim="400000"/>
          </a:ln>
        </p:spPr>
      </p:pic>
      <p:sp>
        <p:nvSpPr>
          <p:cNvPr id="324" name="Spørgsmål: Hvilke elementer i logoet fanger jeres opmærksomhed, og hvordan relaterer de sig til Frankrigs historie og de olympiske lege?"/>
          <p:cNvSpPr txBox="1"/>
          <p:nvPr/>
        </p:nvSpPr>
        <p:spPr>
          <a:xfrm>
            <a:off x="12603346" y="2874311"/>
            <a:ext cx="11104265" cy="289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b="1"/>
              <a:t>Spørgsmål:</a:t>
            </a:r>
            <a:br/>
            <a:r>
              <a:t>Hvilke elementer i logoet fanger jeres opmærksomhed, og hvordan relaterer de sig til Frankrigs historie og de olympiske lege?</a:t>
            </a:r>
          </a:p>
        </p:txBody>
      </p:sp>
      <p:sp>
        <p:nvSpPr>
          <p:cNvPr id="325" name="Spørgsmål: Logoet gemmer på en reference til den franske revolution, der kostede 170.000 mennesker livet. Hvordan påvirker denne viden jeres opfattelse af logoet?"/>
          <p:cNvSpPr txBox="1"/>
          <p:nvPr/>
        </p:nvSpPr>
        <p:spPr>
          <a:xfrm>
            <a:off x="12595026" y="6579459"/>
            <a:ext cx="10079535" cy="359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b="1"/>
              <a:t>Spørgsmål:</a:t>
            </a:r>
            <a:br>
              <a:rPr b="1"/>
            </a:br>
            <a:r>
              <a:t>Logoet gemmer på en reference til den franske revolution, der kostede 170.000 mennesker livet. Hvordan påvirker denne viden jeres opfattelse af logoet?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 name="Rektangel"/>
          <p:cNvSpPr/>
          <p:nvPr/>
        </p:nvSpPr>
        <p:spPr>
          <a:xfrm>
            <a:off x="-285905" y="-792231"/>
            <a:ext cx="15657344" cy="15300462"/>
          </a:xfrm>
          <a:prstGeom prst="rect">
            <a:avLst/>
          </a:prstGeom>
          <a:solidFill>
            <a:srgbClr val="FFFFFF"/>
          </a:solidFill>
          <a:ln w="12700">
            <a:miter lim="400000"/>
          </a:ln>
        </p:spPr>
        <p:txBody>
          <a:bodyPr lIns="50800" tIns="50800" rIns="50800" bIns="50800" anchor="ctr"/>
          <a:lstStyle/>
          <a:p>
            <a:pPr algn="ctr" defTabSz="825500">
              <a:spcBef>
                <a:spcPts val="0"/>
              </a:spcBef>
              <a:defRPr sz="3200">
                <a:solidFill>
                  <a:srgbClr val="FFFFFF"/>
                </a:solidFill>
              </a:defRPr>
            </a:pPr>
            <a:endParaRPr/>
          </a:p>
        </p:txBody>
      </p:sp>
      <p:pic>
        <p:nvPicPr>
          <p:cNvPr id="330" name="Skærmbillede 2025-01-17 kl. 21.41.49.png" descr="Skærmbillede 2025-01-17 kl. 21.41.49.png"/>
          <p:cNvPicPr>
            <a:picLocks noChangeAspect="1"/>
          </p:cNvPicPr>
          <p:nvPr/>
        </p:nvPicPr>
        <p:blipFill>
          <a:blip r:embed="rId2"/>
          <a:stretch>
            <a:fillRect/>
          </a:stretch>
        </p:blipFill>
        <p:spPr>
          <a:xfrm>
            <a:off x="232915" y="293903"/>
            <a:ext cx="10955733" cy="13128194"/>
          </a:xfrm>
          <a:prstGeom prst="rect">
            <a:avLst/>
          </a:prstGeom>
          <a:ln w="12700">
            <a:miter lim="400000"/>
          </a:ln>
        </p:spPr>
      </p:pic>
      <p:sp>
        <p:nvSpPr>
          <p:cNvPr id="331" name="https://www.berlingske.dk/kultur/har-du-lagt-maerke-til-detaljerne-i-ol-logoet-det-fortaeller-en-blodig"/>
          <p:cNvSpPr txBox="1"/>
          <p:nvPr/>
        </p:nvSpPr>
        <p:spPr>
          <a:xfrm>
            <a:off x="11150557" y="11166393"/>
            <a:ext cx="8251877" cy="219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https://www.berlingske.dk/kultur/har-du-lagt-maerke-til-detaljerne-i-ol-logoet-det-fortaeller-en-blodig</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AFF"/>
        </a:solidFill>
        <a:effectLst/>
      </p:bgPr>
    </p:bg>
    <p:spTree>
      <p:nvGrpSpPr>
        <p:cNvPr id="1" name=""/>
        <p:cNvGrpSpPr/>
        <p:nvPr/>
      </p:nvGrpSpPr>
      <p:grpSpPr>
        <a:xfrm>
          <a:off x="0" y="0"/>
          <a:ext cx="0" cy="0"/>
          <a:chOff x="0" y="0"/>
          <a:chExt cx="0" cy="0"/>
        </a:xfrm>
      </p:grpSpPr>
      <p:sp>
        <p:nvSpPr>
          <p:cNvPr id="337" name="https://olympics.com/en/news/paris-2024-olympic-paralympic-emblem-logo-unveiled"/>
          <p:cNvSpPr txBox="1"/>
          <p:nvPr/>
        </p:nvSpPr>
        <p:spPr>
          <a:xfrm>
            <a:off x="15234919" y="11942756"/>
            <a:ext cx="9149081"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lang="da-DK" sz="2800" dirty="0"/>
              <a:t>Video fra:</a:t>
            </a:r>
            <a:br>
              <a:rPr lang="da-DK" sz="2800" dirty="0"/>
            </a:br>
            <a:r>
              <a:rPr sz="2800" dirty="0"/>
              <a:t>https://</a:t>
            </a:r>
            <a:r>
              <a:rPr sz="2800" dirty="0" err="1"/>
              <a:t>olympics.com</a:t>
            </a:r>
            <a:r>
              <a:rPr sz="2800" dirty="0"/>
              <a:t>/</a:t>
            </a:r>
            <a:r>
              <a:rPr sz="2800" dirty="0" err="1"/>
              <a:t>en</a:t>
            </a:r>
            <a:r>
              <a:rPr sz="2800" dirty="0"/>
              <a:t>/news/paris-2024-olympic-paralympic-emblem-logo-unveiled</a:t>
            </a:r>
          </a:p>
        </p:txBody>
      </p:sp>
      <p:pic>
        <p:nvPicPr>
          <p:cNvPr id="7" name="Billede" descr="Billede">
            <a:extLst>
              <a:ext uri="{FF2B5EF4-FFF2-40B4-BE49-F238E27FC236}">
                <a16:creationId xmlns:a16="http://schemas.microsoft.com/office/drawing/2014/main" id="{8DA7351C-30C2-F97E-6E88-A3AA3EA40789}"/>
              </a:ext>
            </a:extLst>
          </p:cNvPr>
          <p:cNvPicPr>
            <a:picLocks noChangeAspect="1"/>
          </p:cNvPicPr>
          <p:nvPr/>
        </p:nvPicPr>
        <p:blipFill>
          <a:blip r:embed="rId3"/>
          <a:stretch>
            <a:fillRect/>
          </a:stretch>
        </p:blipFill>
        <p:spPr>
          <a:xfrm>
            <a:off x="1859679" y="1048252"/>
            <a:ext cx="11619495" cy="11619496"/>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9" name="Opgave: Skitser til Memory-delen af ARMM-modellen"/>
          <p:cNvSpPr txBox="1">
            <a:spLocks noGrp="1"/>
          </p:cNvSpPr>
          <p:nvPr>
            <p:ph type="title"/>
          </p:nvPr>
        </p:nvSpPr>
        <p:spPr>
          <a:xfrm>
            <a:off x="710367" y="635355"/>
            <a:ext cx="21971001" cy="1689101"/>
          </a:xfrm>
          <a:prstGeom prst="rect">
            <a:avLst/>
          </a:prstGeom>
        </p:spPr>
        <p:txBody>
          <a:bodyPr/>
          <a:lstStyle/>
          <a:p>
            <a:pPr defTabSz="1658111">
              <a:defRPr sz="6800" spc="-68"/>
            </a:pPr>
            <a:r>
              <a:t>Opgave: Skitser til Memory-delen af ARMM-modellen</a:t>
            </a:r>
          </a:p>
        </p:txBody>
      </p:sp>
      <p:sp>
        <p:nvSpPr>
          <p:cNvPr id="340" name="Memory (Modtager skal kunne huske og genkalde logoet)…"/>
          <p:cNvSpPr txBox="1">
            <a:spLocks noGrp="1"/>
          </p:cNvSpPr>
          <p:nvPr>
            <p:ph type="body" sz="half" idx="1"/>
          </p:nvPr>
        </p:nvSpPr>
        <p:spPr>
          <a:xfrm>
            <a:off x="765493" y="2160360"/>
            <a:ext cx="14523846" cy="7254587"/>
          </a:xfrm>
          <a:prstGeom prst="rect">
            <a:avLst/>
          </a:prstGeom>
        </p:spPr>
        <p:txBody>
          <a:bodyPr/>
          <a:lstStyle/>
          <a:p>
            <a:pPr marL="0" indent="0" defTabSz="457200">
              <a:spcBef>
                <a:spcPts val="0"/>
              </a:spcBef>
              <a:buSzTx/>
              <a:buNone/>
              <a:defRPr sz="3200" b="1">
                <a:solidFill>
                  <a:schemeClr val="accent4">
                    <a:hueOff val="-297102"/>
                    <a:satOff val="16978"/>
                    <a:lumOff val="-20883"/>
                  </a:schemeClr>
                </a:solidFill>
                <a:latin typeface="Helvetica"/>
                <a:ea typeface="Helvetica"/>
                <a:cs typeface="Helvetica"/>
                <a:sym typeface="Helvetica"/>
              </a:defRPr>
            </a:pPr>
            <a:r>
              <a:rPr sz="6000"/>
              <a:t>M</a:t>
            </a:r>
            <a:r>
              <a:rPr sz="4500"/>
              <a:t>emory </a:t>
            </a:r>
            <a:r>
              <a:rPr sz="2000" b="0"/>
              <a:t>(Modtager skal kunne huske og genkalde logoet)</a:t>
            </a:r>
            <a:r>
              <a:rPr b="0"/>
              <a:t> </a:t>
            </a:r>
          </a:p>
          <a:p>
            <a:pPr marL="952500" indent="-558800"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Von Restorff effekten </a:t>
            </a:r>
          </a:p>
          <a:p>
            <a:pPr marL="952500" indent="-558800"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Hjælpeillustrationer </a:t>
            </a:r>
          </a:p>
        </p:txBody>
      </p:sp>
      <p:sp>
        <p:nvSpPr>
          <p:cNvPr id="341" name="Du skal arbejde med, hvordan et logo kan blive mindeværdigt og let genkaldeligt for modtageren. Du skal designe med fokus på:…"/>
          <p:cNvSpPr txBox="1"/>
          <p:nvPr/>
        </p:nvSpPr>
        <p:spPr>
          <a:xfrm>
            <a:off x="787327" y="4727800"/>
            <a:ext cx="11395424" cy="612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800"/>
            </a:pPr>
            <a:r>
              <a:t>Du skal arbejde med, hvordan et logo kan blive mindeværdigt og let genkaldeligt for modtageren. Du skal designe med fokus på:</a:t>
            </a:r>
          </a:p>
          <a:p>
            <a:pPr marL="488950" indent="-488950">
              <a:buSzPct val="100000"/>
              <a:buAutoNum type="arabicPeriod"/>
              <a:defRPr sz="2800" b="1"/>
            </a:pPr>
            <a:r>
              <a:t>Von Restorff-effekten: </a:t>
            </a:r>
            <a:br/>
            <a:r>
              <a:rPr b="0"/>
              <a:t>Hvordan kan du få dit logo til at skille sig ud og blive husket? Fx brug en usædvanlig kombination af farver eller en form, der ikke ses ofte i logoer.</a:t>
            </a:r>
          </a:p>
          <a:p>
            <a:pPr marL="488950" indent="-488950">
              <a:buSzPct val="100000"/>
              <a:buAutoNum type="arabicPeriod"/>
              <a:defRPr sz="2800" b="1"/>
            </a:pPr>
            <a:r>
              <a:t>Hjælpeillustrationer: </a:t>
            </a:r>
            <a:br/>
            <a:r>
              <a:rPr b="0"/>
              <a:t>Hvordan kan visuelle elementer forstærke genkendeligheden? Fx en lille genkendelig figur, et symbol eller et element, der visuelt binder logoet sammen.</a:t>
            </a:r>
          </a:p>
        </p:txBody>
      </p:sp>
      <p:sp>
        <p:nvSpPr>
          <p:cNvPr id="342" name="Skitse 1: Von Restorff-effekten…"/>
          <p:cNvSpPr txBox="1"/>
          <p:nvPr/>
        </p:nvSpPr>
        <p:spPr>
          <a:xfrm>
            <a:off x="12748009" y="5391989"/>
            <a:ext cx="11395424" cy="805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1500"/>
              </a:spcBef>
              <a:defRPr sz="2500"/>
            </a:pPr>
            <a:r>
              <a:rPr b="1"/>
              <a:t>Skitse 1: Von Restorff-effekten</a:t>
            </a:r>
          </a:p>
          <a:p>
            <a:pPr marL="308609" indent="-308609">
              <a:spcBef>
                <a:spcPts val="1500"/>
              </a:spcBef>
              <a:buSzPct val="100000"/>
              <a:buChar char="•"/>
              <a:defRPr sz="2500"/>
            </a:pPr>
            <a:r>
              <a:t>	Design et logo, der skiller sig markant ud.</a:t>
            </a:r>
          </a:p>
          <a:p>
            <a:pPr marL="308609" indent="-308609">
              <a:spcBef>
                <a:spcPts val="1500"/>
              </a:spcBef>
              <a:buSzPct val="100000"/>
              <a:buChar char="•"/>
              <a:defRPr sz="2500"/>
            </a:pPr>
            <a:r>
              <a:t>	Overvej: Hvad kan gøre dit logo anderledes end andre? Tænk på farvevalg, former, eller noget overraskende.</a:t>
            </a:r>
            <a:endParaRPr b="1"/>
          </a:p>
          <a:p>
            <a:pPr>
              <a:spcBef>
                <a:spcPts val="1500"/>
              </a:spcBef>
              <a:defRPr sz="2500"/>
            </a:pPr>
            <a:r>
              <a:rPr b="1"/>
              <a:t>Skitse 2: Hjælpeillustrationer</a:t>
            </a:r>
          </a:p>
          <a:p>
            <a:pPr marL="308609" indent="-308609">
              <a:spcBef>
                <a:spcPts val="1500"/>
              </a:spcBef>
              <a:buSzPct val="100000"/>
              <a:buChar char="•"/>
              <a:defRPr sz="2500"/>
            </a:pPr>
            <a:r>
              <a:t>	Tilføj visuelle elementer, der gør logoet lettere at huske.</a:t>
            </a:r>
          </a:p>
          <a:p>
            <a:pPr marL="308609" indent="-308609">
              <a:spcBef>
                <a:spcPts val="1500"/>
              </a:spcBef>
              <a:buSzPct val="100000"/>
              <a:buChar char="•"/>
              <a:defRPr sz="2500"/>
            </a:pPr>
            <a:r>
              <a:t>	Overvej: Kan en simpel illustration eller et ikon forstærke logoets identitet?</a:t>
            </a:r>
          </a:p>
          <a:p>
            <a:pPr>
              <a:spcBef>
                <a:spcPts val="1500"/>
              </a:spcBef>
              <a:defRPr sz="2500" b="1"/>
            </a:pPr>
            <a:r>
              <a:t>Forklar dine valg:</a:t>
            </a:r>
          </a:p>
          <a:p>
            <a:pPr>
              <a:spcBef>
                <a:spcPts val="1500"/>
              </a:spcBef>
              <a:defRPr sz="2500"/>
            </a:pPr>
            <a:r>
              <a:t>Skriv kort ved siden af hver skitse, hvilket princip du arbejder med (normbrud, instinkter eller lukkethed).</a:t>
            </a:r>
          </a:p>
          <a:p>
            <a:pPr>
              <a:spcBef>
                <a:spcPts val="1500"/>
              </a:spcBef>
              <a:defRPr sz="2500"/>
            </a:pPr>
            <a:r>
              <a:rPr b="1"/>
              <a:t>Krav:</a:t>
            </a:r>
          </a:p>
          <a:p>
            <a:pPr marL="308609" indent="-308609">
              <a:spcBef>
                <a:spcPts val="1500"/>
              </a:spcBef>
              <a:buSzPct val="100000"/>
              <a:buChar char="•"/>
              <a:defRPr sz="2500"/>
            </a:pPr>
            <a:r>
              <a:t>Skitserne skal være tydelige og vise, hvordan logoet fanger opmærksomhed.</a:t>
            </a:r>
          </a:p>
          <a:p>
            <a:pPr marL="308609" indent="-308609">
              <a:spcBef>
                <a:spcPts val="1500"/>
              </a:spcBef>
              <a:buSzPct val="100000"/>
              <a:buChar char="•"/>
              <a:defRPr sz="2500"/>
            </a:pPr>
            <a:r>
              <a:t>Logoet skal kunne repræsentere Odense Tekniske Gymnasium.</a:t>
            </a:r>
          </a:p>
        </p:txBody>
      </p:sp>
      <p:pic>
        <p:nvPicPr>
          <p:cNvPr id="343" name="OTG_masterlogo_RGB.png" descr="OTG_masterlogo_RGB.png"/>
          <p:cNvPicPr>
            <a:picLocks noChangeAspect="1"/>
          </p:cNvPicPr>
          <p:nvPr/>
        </p:nvPicPr>
        <p:blipFill>
          <a:blip r:embed="rId3"/>
          <a:stretch>
            <a:fillRect/>
          </a:stretch>
        </p:blipFill>
        <p:spPr>
          <a:xfrm>
            <a:off x="19183818" y="2143117"/>
            <a:ext cx="4501737" cy="3103326"/>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5" name="Kortkategorier"/>
          <p:cNvSpPr txBox="1">
            <a:spLocks noGrp="1"/>
          </p:cNvSpPr>
          <p:nvPr>
            <p:ph type="title"/>
          </p:nvPr>
        </p:nvSpPr>
        <p:spPr>
          <a:xfrm>
            <a:off x="14356199" y="9997131"/>
            <a:ext cx="21971001" cy="1689101"/>
          </a:xfrm>
          <a:prstGeom prst="rect">
            <a:avLst/>
          </a:prstGeom>
        </p:spPr>
        <p:txBody>
          <a:bodyPr/>
          <a:lstStyle>
            <a:lvl1pPr defTabSz="2316479">
              <a:defRPr sz="9500" spc="-95"/>
            </a:lvl1pPr>
          </a:lstStyle>
          <a:p>
            <a:r>
              <a:rPr dirty="0" err="1"/>
              <a:t>Kortkategorier</a:t>
            </a:r>
            <a:endParaRPr dirty="0"/>
          </a:p>
        </p:txBody>
      </p:sp>
      <p:sp>
        <p:nvSpPr>
          <p:cNvPr id="346" name="Stil eller æstetik…"/>
          <p:cNvSpPr txBox="1"/>
          <p:nvPr/>
        </p:nvSpPr>
        <p:spPr>
          <a:xfrm>
            <a:off x="7881898" y="8348581"/>
            <a:ext cx="4854857" cy="449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7500"/>
              </a:lnSpc>
              <a:spcBef>
                <a:spcPts val="0"/>
              </a:spcBef>
              <a:defRPr sz="4866" b="1">
                <a:latin typeface="Helvetica"/>
                <a:ea typeface="Helvetica"/>
                <a:cs typeface="Helvetica"/>
                <a:sym typeface="Helvetica"/>
              </a:defRPr>
            </a:pPr>
            <a:r>
              <a:t>Stil eller æstetik</a:t>
            </a:r>
          </a:p>
          <a:p>
            <a:pPr marL="304803" indent="-304803" defTabSz="457200">
              <a:lnSpc>
                <a:spcPts val="6500"/>
              </a:lnSpc>
              <a:spcBef>
                <a:spcPts val="0"/>
              </a:spcBef>
              <a:buSzPct val="100000"/>
              <a:buChar char="•"/>
              <a:defRPr sz="4066">
                <a:latin typeface="Helvetica"/>
                <a:ea typeface="Helvetica"/>
                <a:cs typeface="Helvetica"/>
                <a:sym typeface="Helvetica"/>
              </a:defRPr>
            </a:pPr>
            <a:r>
              <a:t>Minimalistisk</a:t>
            </a:r>
          </a:p>
          <a:p>
            <a:pPr marL="304803" indent="-304803" defTabSz="457200">
              <a:lnSpc>
                <a:spcPts val="6500"/>
              </a:lnSpc>
              <a:spcBef>
                <a:spcPts val="0"/>
              </a:spcBef>
              <a:buSzPct val="100000"/>
              <a:buChar char="•"/>
              <a:defRPr sz="4066">
                <a:latin typeface="Helvetica"/>
                <a:ea typeface="Helvetica"/>
                <a:cs typeface="Helvetica"/>
                <a:sym typeface="Helvetica"/>
              </a:defRPr>
            </a:pPr>
            <a:r>
              <a:t>Teknologisk</a:t>
            </a:r>
          </a:p>
          <a:p>
            <a:pPr marL="304803" indent="-304803" defTabSz="457200">
              <a:lnSpc>
                <a:spcPts val="6500"/>
              </a:lnSpc>
              <a:spcBef>
                <a:spcPts val="0"/>
              </a:spcBef>
              <a:buSzPct val="100000"/>
              <a:buChar char="•"/>
              <a:defRPr sz="4066">
                <a:latin typeface="Helvetica"/>
                <a:ea typeface="Helvetica"/>
                <a:cs typeface="Helvetica"/>
                <a:sym typeface="Helvetica"/>
              </a:defRPr>
            </a:pPr>
            <a:r>
              <a:t>Naturinspireret</a:t>
            </a:r>
          </a:p>
          <a:p>
            <a:pPr marL="304803" indent="-304803" defTabSz="457200">
              <a:lnSpc>
                <a:spcPts val="6500"/>
              </a:lnSpc>
              <a:spcBef>
                <a:spcPts val="0"/>
              </a:spcBef>
              <a:buSzPct val="100000"/>
              <a:buChar char="•"/>
              <a:defRPr sz="4066">
                <a:latin typeface="Helvetica"/>
                <a:ea typeface="Helvetica"/>
                <a:cs typeface="Helvetica"/>
                <a:sym typeface="Helvetica"/>
              </a:defRPr>
            </a:pPr>
            <a:r>
              <a:t>Futuristisk</a:t>
            </a:r>
          </a:p>
          <a:p>
            <a:pPr marL="304803" indent="-304803" defTabSz="457200">
              <a:lnSpc>
                <a:spcPts val="6500"/>
              </a:lnSpc>
              <a:spcBef>
                <a:spcPts val="0"/>
              </a:spcBef>
              <a:buSzPct val="100000"/>
              <a:buChar char="•"/>
              <a:defRPr sz="4066">
                <a:latin typeface="Helvetica"/>
                <a:ea typeface="Helvetica"/>
                <a:cs typeface="Helvetica"/>
                <a:sym typeface="Helvetica"/>
              </a:defRPr>
            </a:pPr>
            <a:r>
              <a:t>Geometrisk</a:t>
            </a:r>
          </a:p>
          <a:p>
            <a:pPr marL="304803" indent="-304803" defTabSz="457200">
              <a:lnSpc>
                <a:spcPts val="6500"/>
              </a:lnSpc>
              <a:spcBef>
                <a:spcPts val="0"/>
              </a:spcBef>
              <a:buSzPct val="100000"/>
              <a:buChar char="•"/>
              <a:defRPr sz="4066">
                <a:latin typeface="Helvetica"/>
                <a:ea typeface="Helvetica"/>
                <a:cs typeface="Helvetica"/>
                <a:sym typeface="Helvetica"/>
              </a:defRPr>
            </a:pPr>
            <a:r>
              <a:rPr b="1"/>
              <a:t>Joker</a:t>
            </a:r>
            <a:r>
              <a:t>: Valgfri stil</a:t>
            </a:r>
          </a:p>
        </p:txBody>
      </p:sp>
      <p:sp>
        <p:nvSpPr>
          <p:cNvPr id="347" name="Farveskema…"/>
          <p:cNvSpPr txBox="1"/>
          <p:nvPr/>
        </p:nvSpPr>
        <p:spPr>
          <a:xfrm>
            <a:off x="15306219" y="2029768"/>
            <a:ext cx="7683238" cy="449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7500"/>
              </a:lnSpc>
              <a:spcBef>
                <a:spcPts val="0"/>
              </a:spcBef>
              <a:defRPr sz="4866" b="1">
                <a:latin typeface="Helvetica"/>
                <a:ea typeface="Helvetica"/>
                <a:cs typeface="Helvetica"/>
                <a:sym typeface="Helvetica"/>
              </a:defRPr>
            </a:pPr>
            <a:r>
              <a:t>Farveskema</a:t>
            </a:r>
          </a:p>
          <a:p>
            <a:pPr marL="304803" indent="-304803" defTabSz="457200">
              <a:lnSpc>
                <a:spcPts val="6500"/>
              </a:lnSpc>
              <a:spcBef>
                <a:spcPts val="0"/>
              </a:spcBef>
              <a:buSzPct val="100000"/>
              <a:buChar char="•"/>
              <a:defRPr sz="4066">
                <a:latin typeface="Helvetica"/>
                <a:ea typeface="Helvetica"/>
                <a:cs typeface="Helvetica"/>
                <a:sym typeface="Helvetica"/>
              </a:defRPr>
            </a:pPr>
            <a:r>
              <a:t>Skolens nuværende farver</a:t>
            </a:r>
          </a:p>
          <a:p>
            <a:pPr marL="304803" indent="-304803" defTabSz="457200">
              <a:lnSpc>
                <a:spcPts val="6500"/>
              </a:lnSpc>
              <a:spcBef>
                <a:spcPts val="0"/>
              </a:spcBef>
              <a:buSzPct val="100000"/>
              <a:buChar char="•"/>
              <a:defRPr sz="4066">
                <a:latin typeface="Helvetica"/>
                <a:ea typeface="Helvetica"/>
                <a:cs typeface="Helvetica"/>
                <a:sym typeface="Helvetica"/>
              </a:defRPr>
            </a:pPr>
            <a:r>
              <a:t>Varme farver</a:t>
            </a:r>
          </a:p>
          <a:p>
            <a:pPr marL="304803" indent="-304803" defTabSz="457200">
              <a:lnSpc>
                <a:spcPts val="6500"/>
              </a:lnSpc>
              <a:spcBef>
                <a:spcPts val="0"/>
              </a:spcBef>
              <a:buSzPct val="100000"/>
              <a:buChar char="•"/>
              <a:defRPr sz="4066">
                <a:latin typeface="Helvetica"/>
                <a:ea typeface="Helvetica"/>
                <a:cs typeface="Helvetica"/>
                <a:sym typeface="Helvetica"/>
              </a:defRPr>
            </a:pPr>
            <a:r>
              <a:t>Kolde farver</a:t>
            </a:r>
          </a:p>
          <a:p>
            <a:pPr marL="304803" indent="-304803" defTabSz="457200">
              <a:lnSpc>
                <a:spcPts val="6500"/>
              </a:lnSpc>
              <a:spcBef>
                <a:spcPts val="0"/>
              </a:spcBef>
              <a:buSzPct val="100000"/>
              <a:buChar char="•"/>
              <a:defRPr sz="4066">
                <a:latin typeface="Helvetica"/>
                <a:ea typeface="Helvetica"/>
                <a:cs typeface="Helvetica"/>
                <a:sym typeface="Helvetica"/>
              </a:defRPr>
            </a:pPr>
            <a:r>
              <a:t>Monokromatisk</a:t>
            </a:r>
          </a:p>
          <a:p>
            <a:pPr marL="304803" indent="-304803" defTabSz="457200">
              <a:lnSpc>
                <a:spcPts val="6500"/>
              </a:lnSpc>
              <a:spcBef>
                <a:spcPts val="0"/>
              </a:spcBef>
              <a:buSzPct val="100000"/>
              <a:buChar char="•"/>
              <a:defRPr sz="4066">
                <a:latin typeface="Helvetica"/>
                <a:ea typeface="Helvetica"/>
                <a:cs typeface="Helvetica"/>
                <a:sym typeface="Helvetica"/>
              </a:defRPr>
            </a:pPr>
            <a:r>
              <a:t>Neonfarver</a:t>
            </a:r>
          </a:p>
          <a:p>
            <a:pPr marL="304803" indent="-304803" defTabSz="457200">
              <a:lnSpc>
                <a:spcPts val="6500"/>
              </a:lnSpc>
              <a:spcBef>
                <a:spcPts val="0"/>
              </a:spcBef>
              <a:buSzPct val="100000"/>
              <a:buChar char="•"/>
              <a:defRPr sz="4066">
                <a:latin typeface="Helvetica"/>
                <a:ea typeface="Helvetica"/>
                <a:cs typeface="Helvetica"/>
                <a:sym typeface="Helvetica"/>
              </a:defRPr>
            </a:pPr>
            <a:r>
              <a:rPr b="1"/>
              <a:t>Joker</a:t>
            </a:r>
            <a:r>
              <a:t>: Ingen farvebegrænsning</a:t>
            </a:r>
          </a:p>
        </p:txBody>
      </p:sp>
      <p:sp>
        <p:nvSpPr>
          <p:cNvPr id="348" name="Element eller motiv…"/>
          <p:cNvSpPr txBox="1"/>
          <p:nvPr/>
        </p:nvSpPr>
        <p:spPr>
          <a:xfrm>
            <a:off x="7898648" y="2029768"/>
            <a:ext cx="6390295" cy="449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7500"/>
              </a:lnSpc>
              <a:spcBef>
                <a:spcPts val="0"/>
              </a:spcBef>
              <a:defRPr sz="4866" b="1">
                <a:latin typeface="Helvetica"/>
                <a:ea typeface="Helvetica"/>
                <a:cs typeface="Helvetica"/>
                <a:sym typeface="Helvetica"/>
              </a:defRPr>
            </a:pPr>
            <a:r>
              <a:t>Element eller motiv</a:t>
            </a:r>
          </a:p>
          <a:p>
            <a:pPr marL="304803" indent="-304803" defTabSz="457200">
              <a:lnSpc>
                <a:spcPts val="6500"/>
              </a:lnSpc>
              <a:spcBef>
                <a:spcPts val="0"/>
              </a:spcBef>
              <a:buSzPct val="100000"/>
              <a:buChar char="•"/>
              <a:defRPr sz="4066">
                <a:latin typeface="Helvetica"/>
                <a:ea typeface="Helvetica"/>
                <a:cs typeface="Helvetica"/>
                <a:sym typeface="Helvetica"/>
              </a:defRPr>
            </a:pPr>
            <a:r>
              <a:t>Tandhjul</a:t>
            </a:r>
          </a:p>
          <a:p>
            <a:pPr marL="304803" indent="-304803" defTabSz="457200">
              <a:lnSpc>
                <a:spcPts val="6500"/>
              </a:lnSpc>
              <a:spcBef>
                <a:spcPts val="0"/>
              </a:spcBef>
              <a:buSzPct val="100000"/>
              <a:buChar char="•"/>
              <a:defRPr sz="4066">
                <a:latin typeface="Helvetica"/>
                <a:ea typeface="Helvetica"/>
                <a:cs typeface="Helvetica"/>
                <a:sym typeface="Helvetica"/>
              </a:defRPr>
            </a:pPr>
            <a:r>
              <a:t>Bøger</a:t>
            </a:r>
          </a:p>
          <a:p>
            <a:pPr marL="304803" indent="-304803" defTabSz="457200">
              <a:lnSpc>
                <a:spcPts val="6500"/>
              </a:lnSpc>
              <a:spcBef>
                <a:spcPts val="0"/>
              </a:spcBef>
              <a:buSzPct val="100000"/>
              <a:buChar char="•"/>
              <a:defRPr sz="4066">
                <a:latin typeface="Helvetica"/>
                <a:ea typeface="Helvetica"/>
                <a:cs typeface="Helvetica"/>
                <a:sym typeface="Helvetica"/>
              </a:defRPr>
            </a:pPr>
            <a:r>
              <a:t>Mennesker</a:t>
            </a:r>
          </a:p>
          <a:p>
            <a:pPr marL="304803" indent="-304803" defTabSz="457200">
              <a:lnSpc>
                <a:spcPts val="6500"/>
              </a:lnSpc>
              <a:spcBef>
                <a:spcPts val="0"/>
              </a:spcBef>
              <a:buSzPct val="100000"/>
              <a:buChar char="•"/>
              <a:defRPr sz="4066">
                <a:latin typeface="Helvetica"/>
                <a:ea typeface="Helvetica"/>
                <a:cs typeface="Helvetica"/>
                <a:sym typeface="Helvetica"/>
              </a:defRPr>
            </a:pPr>
            <a:r>
              <a:t>Elektroniske komponenter</a:t>
            </a:r>
          </a:p>
          <a:p>
            <a:pPr marL="304803" indent="-304803" defTabSz="457200">
              <a:lnSpc>
                <a:spcPts val="6500"/>
              </a:lnSpc>
              <a:spcBef>
                <a:spcPts val="0"/>
              </a:spcBef>
              <a:buSzPct val="100000"/>
              <a:buChar char="•"/>
              <a:defRPr sz="4066">
                <a:latin typeface="Helvetica"/>
                <a:ea typeface="Helvetica"/>
                <a:cs typeface="Helvetica"/>
                <a:sym typeface="Helvetica"/>
              </a:defRPr>
            </a:pPr>
            <a:r>
              <a:t>Abstrakte mønstre</a:t>
            </a:r>
          </a:p>
          <a:p>
            <a:pPr marL="304803" indent="-304803" defTabSz="457200">
              <a:lnSpc>
                <a:spcPts val="6500"/>
              </a:lnSpc>
              <a:spcBef>
                <a:spcPts val="0"/>
              </a:spcBef>
              <a:buSzPct val="100000"/>
              <a:buChar char="•"/>
              <a:defRPr sz="4066">
                <a:latin typeface="Helvetica"/>
                <a:ea typeface="Helvetica"/>
                <a:cs typeface="Helvetica"/>
                <a:sym typeface="Helvetica"/>
              </a:defRPr>
            </a:pPr>
            <a:r>
              <a:rPr b="1"/>
              <a:t>Joker</a:t>
            </a:r>
            <a:r>
              <a:t>: Valgfrit motiv</a:t>
            </a:r>
          </a:p>
        </p:txBody>
      </p:sp>
      <p:sp>
        <p:nvSpPr>
          <p:cNvPr id="349" name="Typografi…"/>
          <p:cNvSpPr txBox="1"/>
          <p:nvPr/>
        </p:nvSpPr>
        <p:spPr>
          <a:xfrm>
            <a:off x="969539" y="8348581"/>
            <a:ext cx="5634502" cy="449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7500"/>
              </a:lnSpc>
              <a:spcBef>
                <a:spcPts val="0"/>
              </a:spcBef>
              <a:defRPr sz="4866" b="1">
                <a:latin typeface="Helvetica"/>
                <a:ea typeface="Helvetica"/>
                <a:cs typeface="Helvetica"/>
                <a:sym typeface="Helvetica"/>
              </a:defRPr>
            </a:pPr>
            <a:r>
              <a:rPr dirty="0" err="1"/>
              <a:t>Typografi</a:t>
            </a:r>
            <a:endParaRPr dirty="0"/>
          </a:p>
          <a:p>
            <a:pPr marL="304803" indent="-304803" defTabSz="457200">
              <a:lnSpc>
                <a:spcPts val="6500"/>
              </a:lnSpc>
              <a:spcBef>
                <a:spcPts val="0"/>
              </a:spcBef>
              <a:buSzPct val="100000"/>
              <a:buChar char="•"/>
              <a:defRPr sz="4066">
                <a:latin typeface="Helvetica"/>
                <a:ea typeface="Helvetica"/>
                <a:cs typeface="Helvetica"/>
                <a:sym typeface="Helvetica"/>
              </a:defRPr>
            </a:pPr>
            <a:r>
              <a:rPr dirty="0"/>
              <a:t>Sans-serif</a:t>
            </a:r>
          </a:p>
          <a:p>
            <a:pPr marL="304803" indent="-304803" defTabSz="457200">
              <a:lnSpc>
                <a:spcPts val="6500"/>
              </a:lnSpc>
              <a:spcBef>
                <a:spcPts val="0"/>
              </a:spcBef>
              <a:buSzPct val="100000"/>
              <a:buChar char="•"/>
              <a:defRPr sz="4066">
                <a:latin typeface="Helvetica"/>
                <a:ea typeface="Helvetica"/>
                <a:cs typeface="Helvetica"/>
                <a:sym typeface="Helvetica"/>
              </a:defRPr>
            </a:pPr>
            <a:r>
              <a:rPr dirty="0"/>
              <a:t>Serif</a:t>
            </a:r>
          </a:p>
          <a:p>
            <a:pPr marL="304803" indent="-304803" defTabSz="457200">
              <a:lnSpc>
                <a:spcPts val="6500"/>
              </a:lnSpc>
              <a:spcBef>
                <a:spcPts val="0"/>
              </a:spcBef>
              <a:buSzPct val="100000"/>
              <a:buChar char="•"/>
              <a:defRPr sz="4066">
                <a:latin typeface="Helvetica"/>
                <a:ea typeface="Helvetica"/>
                <a:cs typeface="Helvetica"/>
                <a:sym typeface="Helvetica"/>
              </a:defRPr>
            </a:pPr>
            <a:r>
              <a:rPr dirty="0" err="1"/>
              <a:t>Håndskrevet</a:t>
            </a:r>
            <a:endParaRPr dirty="0"/>
          </a:p>
          <a:p>
            <a:pPr marL="304803" indent="-304803" defTabSz="457200">
              <a:lnSpc>
                <a:spcPts val="6500"/>
              </a:lnSpc>
              <a:spcBef>
                <a:spcPts val="0"/>
              </a:spcBef>
              <a:buSzPct val="100000"/>
              <a:buChar char="•"/>
              <a:defRPr sz="4066">
                <a:latin typeface="Helvetica"/>
                <a:ea typeface="Helvetica"/>
                <a:cs typeface="Helvetica"/>
                <a:sym typeface="Helvetica"/>
              </a:defRPr>
            </a:pPr>
            <a:r>
              <a:rPr dirty="0"/>
              <a:t>Fed </a:t>
            </a:r>
            <a:r>
              <a:rPr dirty="0" err="1"/>
              <a:t>og</a:t>
            </a:r>
            <a:r>
              <a:rPr dirty="0"/>
              <a:t> </a:t>
            </a:r>
            <a:r>
              <a:rPr dirty="0" err="1"/>
              <a:t>markant</a:t>
            </a:r>
            <a:endParaRPr dirty="0"/>
          </a:p>
          <a:p>
            <a:pPr marL="304803" indent="-304803" defTabSz="457200">
              <a:lnSpc>
                <a:spcPts val="6500"/>
              </a:lnSpc>
              <a:spcBef>
                <a:spcPts val="0"/>
              </a:spcBef>
              <a:buSzPct val="100000"/>
              <a:buChar char="•"/>
              <a:defRPr sz="4066">
                <a:latin typeface="Helvetica"/>
                <a:ea typeface="Helvetica"/>
                <a:cs typeface="Helvetica"/>
                <a:sym typeface="Helvetica"/>
              </a:defRPr>
            </a:pPr>
            <a:r>
              <a:rPr dirty="0"/>
              <a:t>Elegant </a:t>
            </a:r>
            <a:r>
              <a:rPr dirty="0" err="1"/>
              <a:t>og</a:t>
            </a:r>
            <a:r>
              <a:rPr dirty="0"/>
              <a:t> </a:t>
            </a:r>
            <a:r>
              <a:rPr dirty="0" err="1"/>
              <a:t>tynd</a:t>
            </a:r>
            <a:endParaRPr dirty="0"/>
          </a:p>
          <a:p>
            <a:pPr marL="304803" indent="-304803" defTabSz="457200">
              <a:lnSpc>
                <a:spcPts val="6500"/>
              </a:lnSpc>
              <a:spcBef>
                <a:spcPts val="0"/>
              </a:spcBef>
              <a:buSzPct val="100000"/>
              <a:buChar char="•"/>
              <a:defRPr sz="4066">
                <a:latin typeface="Helvetica"/>
                <a:ea typeface="Helvetica"/>
                <a:cs typeface="Helvetica"/>
                <a:sym typeface="Helvetica"/>
              </a:defRPr>
            </a:pPr>
            <a:r>
              <a:rPr b="1" dirty="0"/>
              <a:t>Joker</a:t>
            </a:r>
            <a:r>
              <a:rPr dirty="0"/>
              <a:t>: </a:t>
            </a:r>
            <a:r>
              <a:rPr dirty="0" err="1"/>
              <a:t>Valgfri</a:t>
            </a:r>
            <a:r>
              <a:rPr dirty="0"/>
              <a:t> </a:t>
            </a:r>
            <a:r>
              <a:rPr dirty="0" err="1"/>
              <a:t>typografi</a:t>
            </a:r>
            <a:endParaRPr dirty="0"/>
          </a:p>
        </p:txBody>
      </p:sp>
      <p:sp>
        <p:nvSpPr>
          <p:cNvPr id="350" name="Form eller layout…"/>
          <p:cNvSpPr txBox="1"/>
          <p:nvPr/>
        </p:nvSpPr>
        <p:spPr>
          <a:xfrm>
            <a:off x="969539" y="2029768"/>
            <a:ext cx="5094480" cy="449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7500"/>
              </a:lnSpc>
              <a:spcBef>
                <a:spcPts val="0"/>
              </a:spcBef>
              <a:defRPr sz="4866" b="1">
                <a:latin typeface="Helvetica"/>
                <a:ea typeface="Helvetica"/>
                <a:cs typeface="Helvetica"/>
                <a:sym typeface="Helvetica"/>
              </a:defRPr>
            </a:pPr>
            <a:r>
              <a:rPr dirty="0"/>
              <a:t>Form </a:t>
            </a:r>
            <a:r>
              <a:rPr dirty="0" err="1"/>
              <a:t>eller</a:t>
            </a:r>
            <a:r>
              <a:rPr dirty="0"/>
              <a:t> layout</a:t>
            </a:r>
          </a:p>
          <a:p>
            <a:pPr marL="304803" indent="-304803" defTabSz="457200">
              <a:lnSpc>
                <a:spcPts val="6500"/>
              </a:lnSpc>
              <a:spcBef>
                <a:spcPts val="0"/>
              </a:spcBef>
              <a:buSzPct val="100000"/>
              <a:buChar char="•"/>
              <a:defRPr sz="4066">
                <a:latin typeface="Helvetica"/>
                <a:ea typeface="Helvetica"/>
                <a:cs typeface="Helvetica"/>
                <a:sym typeface="Helvetica"/>
              </a:defRPr>
            </a:pPr>
            <a:r>
              <a:rPr dirty="0" err="1"/>
              <a:t>Cirkel</a:t>
            </a:r>
            <a:endParaRPr dirty="0"/>
          </a:p>
          <a:p>
            <a:pPr marL="304803" indent="-304803" defTabSz="457200">
              <a:lnSpc>
                <a:spcPts val="6500"/>
              </a:lnSpc>
              <a:spcBef>
                <a:spcPts val="0"/>
              </a:spcBef>
              <a:buSzPct val="100000"/>
              <a:buChar char="•"/>
              <a:defRPr sz="4066">
                <a:latin typeface="Helvetica"/>
                <a:ea typeface="Helvetica"/>
                <a:cs typeface="Helvetica"/>
                <a:sym typeface="Helvetica"/>
              </a:defRPr>
            </a:pPr>
            <a:r>
              <a:rPr dirty="0" err="1"/>
              <a:t>Firkant</a:t>
            </a:r>
            <a:endParaRPr dirty="0"/>
          </a:p>
          <a:p>
            <a:pPr marL="304803" indent="-304803" defTabSz="457200">
              <a:lnSpc>
                <a:spcPts val="6500"/>
              </a:lnSpc>
              <a:spcBef>
                <a:spcPts val="0"/>
              </a:spcBef>
              <a:buSzPct val="100000"/>
              <a:buChar char="•"/>
              <a:defRPr sz="4066">
                <a:latin typeface="Helvetica"/>
                <a:ea typeface="Helvetica"/>
                <a:cs typeface="Helvetica"/>
                <a:sym typeface="Helvetica"/>
              </a:defRPr>
            </a:pPr>
            <a:r>
              <a:rPr dirty="0" err="1"/>
              <a:t>Horisontalt</a:t>
            </a:r>
            <a:r>
              <a:rPr dirty="0"/>
              <a:t> layout</a:t>
            </a:r>
          </a:p>
          <a:p>
            <a:pPr marL="304803" indent="-304803" defTabSz="457200">
              <a:lnSpc>
                <a:spcPts val="6500"/>
              </a:lnSpc>
              <a:spcBef>
                <a:spcPts val="0"/>
              </a:spcBef>
              <a:buSzPct val="100000"/>
              <a:buChar char="•"/>
              <a:defRPr sz="4066">
                <a:latin typeface="Helvetica"/>
                <a:ea typeface="Helvetica"/>
                <a:cs typeface="Helvetica"/>
                <a:sym typeface="Helvetica"/>
              </a:defRPr>
            </a:pPr>
            <a:r>
              <a:rPr dirty="0" err="1"/>
              <a:t>Vertikalt</a:t>
            </a:r>
            <a:r>
              <a:rPr dirty="0"/>
              <a:t> layout</a:t>
            </a:r>
          </a:p>
          <a:p>
            <a:pPr marL="304803" indent="-304803" defTabSz="457200">
              <a:lnSpc>
                <a:spcPts val="6500"/>
              </a:lnSpc>
              <a:spcBef>
                <a:spcPts val="0"/>
              </a:spcBef>
              <a:buSzPct val="100000"/>
              <a:buChar char="•"/>
              <a:defRPr sz="4066">
                <a:latin typeface="Helvetica"/>
                <a:ea typeface="Helvetica"/>
                <a:cs typeface="Helvetica"/>
                <a:sym typeface="Helvetica"/>
              </a:defRPr>
            </a:pPr>
            <a:r>
              <a:rPr dirty="0" err="1"/>
              <a:t>Asymmetrisk</a:t>
            </a:r>
            <a:endParaRPr dirty="0"/>
          </a:p>
          <a:p>
            <a:pPr marL="304803" indent="-304803" defTabSz="457200">
              <a:lnSpc>
                <a:spcPts val="6500"/>
              </a:lnSpc>
              <a:spcBef>
                <a:spcPts val="0"/>
              </a:spcBef>
              <a:buSzPct val="100000"/>
              <a:buChar char="•"/>
              <a:defRPr sz="4066">
                <a:latin typeface="Helvetica"/>
                <a:ea typeface="Helvetica"/>
                <a:cs typeface="Helvetica"/>
                <a:sym typeface="Helvetica"/>
              </a:defRPr>
            </a:pPr>
            <a:r>
              <a:rPr b="1" dirty="0"/>
              <a:t>Joker</a:t>
            </a:r>
            <a:r>
              <a:rPr dirty="0"/>
              <a:t>: </a:t>
            </a:r>
            <a:r>
              <a:rPr dirty="0" err="1"/>
              <a:t>Valgfri</a:t>
            </a:r>
            <a:r>
              <a:rPr dirty="0"/>
              <a:t> form</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2" name="Opgave: Design det endelige logo i Affinity Designer som vektorgrafik"/>
          <p:cNvSpPr txBox="1">
            <a:spLocks noGrp="1"/>
          </p:cNvSpPr>
          <p:nvPr>
            <p:ph type="title"/>
          </p:nvPr>
        </p:nvSpPr>
        <p:spPr>
          <a:xfrm>
            <a:off x="1206500" y="635000"/>
            <a:ext cx="12258013" cy="1689100"/>
          </a:xfrm>
          <a:prstGeom prst="rect">
            <a:avLst/>
          </a:prstGeom>
        </p:spPr>
        <p:txBody>
          <a:bodyPr/>
          <a:lstStyle>
            <a:lvl1pPr defTabSz="1219200">
              <a:defRPr sz="5000" spc="-50"/>
            </a:lvl1pPr>
          </a:lstStyle>
          <a:p>
            <a:r>
              <a:t>Opgave: Design det endelige logo i Affinity Designer som vektorgrafik</a:t>
            </a:r>
          </a:p>
        </p:txBody>
      </p:sp>
      <p:sp>
        <p:nvSpPr>
          <p:cNvPr id="353" name="Attention (Opmærksomhed)…"/>
          <p:cNvSpPr txBox="1">
            <a:spLocks noGrp="1"/>
          </p:cNvSpPr>
          <p:nvPr>
            <p:ph type="body" idx="1"/>
          </p:nvPr>
        </p:nvSpPr>
        <p:spPr>
          <a:xfrm>
            <a:off x="14050822" y="574411"/>
            <a:ext cx="14523847" cy="9254765"/>
          </a:xfrm>
          <a:prstGeom prst="rect">
            <a:avLst/>
          </a:prstGeom>
        </p:spPr>
        <p:txBody>
          <a:bodyPr/>
          <a:lstStyle/>
          <a:p>
            <a:pPr marL="0" indent="0" defTabSz="457200">
              <a:spcBef>
                <a:spcPts val="0"/>
              </a:spcBef>
              <a:buSzTx/>
              <a:buNone/>
              <a:defRPr sz="2000">
                <a:solidFill>
                  <a:schemeClr val="accent4">
                    <a:hueOff val="-297102"/>
                    <a:satOff val="16978"/>
                    <a:lumOff val="-20883"/>
                  </a:schemeClr>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Instinkter </a:t>
            </a:r>
          </a:p>
          <a:p>
            <a:pPr marL="742949" indent="-349249" defTabSz="457200">
              <a:spcBef>
                <a:spcPts val="0"/>
              </a:spcBef>
              <a:buAutoNum type="arabicPeriod"/>
              <a:defRPr sz="2000" b="1">
                <a:solidFill>
                  <a:schemeClr val="accent4">
                    <a:hueOff val="-297102"/>
                    <a:satOff val="16978"/>
                    <a:lumOff val="-20883"/>
                  </a:schemeClr>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chemeClr val="accent4">
                    <a:hueOff val="-297102"/>
                    <a:satOff val="16978"/>
                    <a:lumOff val="-20883"/>
                  </a:schemeClr>
                </a:solidFill>
                <a:latin typeface="Helvetica"/>
                <a:ea typeface="Helvetica"/>
                <a:cs typeface="Helvetica"/>
                <a:sym typeface="Helvetica"/>
              </a:defRPr>
            </a:pPr>
            <a:r>
              <a:rPr sz="6000" b="1"/>
              <a:t>R</a:t>
            </a:r>
            <a:r>
              <a:rPr sz="4500"/>
              <a:t>esponse </a:t>
            </a:r>
            <a:r>
              <a:t>(Reaktion på logoet)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Det aggressive og dominerende logo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Det venlige og ydmyge logo</a:t>
            </a:r>
          </a:p>
          <a:p>
            <a:pPr marL="0" indent="0" defTabSz="457200">
              <a:spcBef>
                <a:spcPts val="0"/>
              </a:spcBef>
              <a:buSzTx/>
              <a:buNone/>
              <a:defRPr sz="2000">
                <a:solidFill>
                  <a:schemeClr val="accent4">
                    <a:hueOff val="-297102"/>
                    <a:satOff val="16978"/>
                    <a:lumOff val="-20883"/>
                  </a:schemeClr>
                </a:solidFill>
                <a:latin typeface="Helvetica"/>
                <a:ea typeface="Helvetica"/>
                <a:cs typeface="Helvetica"/>
                <a:sym typeface="Helvetica"/>
              </a:defRPr>
            </a:pPr>
            <a:br/>
            <a:r>
              <a:rPr sz="6000" b="1"/>
              <a:t>M</a:t>
            </a:r>
            <a:r>
              <a:rPr sz="4500"/>
              <a:t>eaning </a:t>
            </a:r>
            <a:r>
              <a:t>(Betydninger)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 synlige elementer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De underliggende og ofte skjulte betydninger </a:t>
            </a:r>
          </a:p>
          <a:p>
            <a:pPr marL="0" indent="0" defTabSz="457200">
              <a:spcBef>
                <a:spcPts val="0"/>
              </a:spcBef>
              <a:buSzTx/>
              <a:buNone/>
              <a:defRPr sz="3200" b="1">
                <a:solidFill>
                  <a:schemeClr val="accent4">
                    <a:hueOff val="-297102"/>
                    <a:satOff val="16978"/>
                    <a:lumOff val="-20883"/>
                  </a:schemeClr>
                </a:solidFill>
                <a:latin typeface="Helvetica"/>
                <a:ea typeface="Helvetica"/>
                <a:cs typeface="Helvetica"/>
                <a:sym typeface="Helvetica"/>
              </a:defRPr>
            </a:pPr>
            <a:r>
              <a:rPr sz="6000"/>
              <a:t>M</a:t>
            </a:r>
            <a:r>
              <a:rPr sz="4500"/>
              <a:t>emory </a:t>
            </a:r>
            <a:r>
              <a:rPr sz="2000" b="0"/>
              <a:t>(Modtager skal kunne huske og genkalde logoet) </a:t>
            </a:r>
          </a:p>
          <a:p>
            <a:pPr marL="952500" indent="-558800"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Von Restorff effekten </a:t>
            </a:r>
          </a:p>
          <a:p>
            <a:pPr marL="952500" indent="-558800"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Hjælpeillustrationer </a:t>
            </a:r>
          </a:p>
        </p:txBody>
      </p:sp>
      <p:sp>
        <p:nvSpPr>
          <p:cNvPr id="354" name="Du skal skabe det færdige logo for Odense Tekniske Gymnasium som vektorgrafik. Logoet skal samle alt det arbejde, du har lavet i løbet af forløbet og skal være egnet til visning på en plakat. Det færdige logo skal være skarpt og skalerbart, så det kan br"/>
          <p:cNvSpPr txBox="1"/>
          <p:nvPr/>
        </p:nvSpPr>
        <p:spPr>
          <a:xfrm>
            <a:off x="1314797" y="2694973"/>
            <a:ext cx="11231183" cy="251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200">
                <a:latin typeface="Helvetica"/>
                <a:ea typeface="Helvetica"/>
                <a:cs typeface="Helvetica"/>
                <a:sym typeface="Helvetica"/>
              </a:defRPr>
            </a:lvl1pPr>
          </a:lstStyle>
          <a:p>
            <a:r>
              <a:t>Du skal skabe det færdige logo for Odense Tekniske Gymnasium som vektorgrafik. Logoet skal samle alt det arbejde, du har lavet i løbet af forløbet og skal være egnet til visning på en plakat. Det færdige logo skal være skarpt og skalerbart, så det kan bruges i både små og store formater.</a:t>
            </a:r>
          </a:p>
        </p:txBody>
      </p:sp>
      <p:sp>
        <p:nvSpPr>
          <p:cNvPr id="355" name="Sørg for, at logoet:…"/>
          <p:cNvSpPr txBox="1"/>
          <p:nvPr/>
        </p:nvSpPr>
        <p:spPr>
          <a:xfrm>
            <a:off x="1407215" y="5790960"/>
            <a:ext cx="11046347" cy="353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2438338">
              <a:spcBef>
                <a:spcPts val="0"/>
              </a:spcBef>
              <a:defRPr sz="3300" b="1"/>
            </a:pPr>
            <a:r>
              <a:rPr dirty="0" err="1"/>
              <a:t>Sørg</a:t>
            </a:r>
            <a:r>
              <a:rPr dirty="0"/>
              <a:t> for, at </a:t>
            </a:r>
            <a:r>
              <a:rPr dirty="0" err="1"/>
              <a:t>logoet</a:t>
            </a:r>
            <a:r>
              <a:rPr dirty="0"/>
              <a:t>:</a:t>
            </a:r>
          </a:p>
          <a:p>
            <a:pPr marL="353961" indent="-353961" defTabSz="2438338">
              <a:spcBef>
                <a:spcPts val="0"/>
              </a:spcBef>
              <a:buSzPct val="100000"/>
              <a:buChar char="•"/>
              <a:defRPr sz="3300"/>
            </a:pPr>
            <a:r>
              <a:rPr dirty="0"/>
              <a:t>Tager </a:t>
            </a:r>
            <a:r>
              <a:rPr dirty="0" err="1"/>
              <a:t>hensyn</a:t>
            </a:r>
            <a:r>
              <a:rPr dirty="0"/>
              <a:t> </a:t>
            </a:r>
            <a:r>
              <a:rPr dirty="0" err="1"/>
              <a:t>til</a:t>
            </a:r>
            <a:r>
              <a:rPr dirty="0"/>
              <a:t> de </a:t>
            </a:r>
            <a:r>
              <a:rPr dirty="0" err="1"/>
              <a:t>trukne</a:t>
            </a:r>
            <a:r>
              <a:rPr dirty="0"/>
              <a:t> </a:t>
            </a:r>
            <a:r>
              <a:rPr dirty="0" err="1"/>
              <a:t>kategorikort</a:t>
            </a:r>
            <a:r>
              <a:rPr dirty="0"/>
              <a:t>.</a:t>
            </a:r>
          </a:p>
          <a:p>
            <a:pPr marL="353961" indent="-353961" defTabSz="2438338">
              <a:spcBef>
                <a:spcPts val="0"/>
              </a:spcBef>
              <a:buSzPct val="100000"/>
              <a:buChar char="•"/>
              <a:defRPr sz="3300"/>
            </a:pPr>
            <a:r>
              <a:rPr dirty="0" err="1"/>
              <a:t>Fanger</a:t>
            </a:r>
            <a:r>
              <a:rPr dirty="0"/>
              <a:t> </a:t>
            </a:r>
            <a:r>
              <a:rPr dirty="0" err="1"/>
              <a:t>opmærksomhed</a:t>
            </a:r>
            <a:r>
              <a:rPr dirty="0"/>
              <a:t> (Attention).</a:t>
            </a:r>
          </a:p>
          <a:p>
            <a:pPr marL="353961" indent="-353961" defTabSz="2438338">
              <a:spcBef>
                <a:spcPts val="0"/>
              </a:spcBef>
              <a:buSzPct val="100000"/>
              <a:buChar char="•"/>
              <a:defRPr sz="3300"/>
            </a:pPr>
            <a:r>
              <a:rPr dirty="0" err="1"/>
              <a:t>Skaber</a:t>
            </a:r>
            <a:r>
              <a:rPr dirty="0"/>
              <a:t> </a:t>
            </a:r>
            <a:r>
              <a:rPr dirty="0" err="1"/>
              <a:t>en</a:t>
            </a:r>
            <a:r>
              <a:rPr dirty="0"/>
              <a:t> </a:t>
            </a:r>
            <a:r>
              <a:rPr dirty="0" err="1"/>
              <a:t>ønsket</a:t>
            </a:r>
            <a:r>
              <a:rPr dirty="0"/>
              <a:t> </a:t>
            </a:r>
            <a:r>
              <a:rPr dirty="0" err="1"/>
              <a:t>reaktion</a:t>
            </a:r>
            <a:r>
              <a:rPr dirty="0"/>
              <a:t> (Response).</a:t>
            </a:r>
          </a:p>
          <a:p>
            <a:pPr marL="353961" indent="-353961" defTabSz="2438338">
              <a:spcBef>
                <a:spcPts val="0"/>
              </a:spcBef>
              <a:buSzPct val="100000"/>
              <a:buChar char="•"/>
              <a:defRPr sz="3300"/>
            </a:pPr>
            <a:r>
              <a:rPr dirty="0"/>
              <a:t>Har </a:t>
            </a:r>
            <a:r>
              <a:rPr dirty="0" err="1"/>
              <a:t>synlige</a:t>
            </a:r>
            <a:r>
              <a:rPr dirty="0"/>
              <a:t> </a:t>
            </a:r>
            <a:r>
              <a:rPr dirty="0" err="1"/>
              <a:t>og</a:t>
            </a:r>
            <a:r>
              <a:rPr dirty="0"/>
              <a:t> </a:t>
            </a:r>
            <a:r>
              <a:rPr dirty="0" err="1"/>
              <a:t>eventuelt</a:t>
            </a:r>
            <a:r>
              <a:rPr dirty="0"/>
              <a:t> </a:t>
            </a:r>
            <a:r>
              <a:rPr dirty="0" err="1"/>
              <a:t>skjulte</a:t>
            </a:r>
            <a:r>
              <a:rPr dirty="0"/>
              <a:t> </a:t>
            </a:r>
            <a:r>
              <a:rPr dirty="0" err="1"/>
              <a:t>betydninger</a:t>
            </a:r>
            <a:r>
              <a:rPr dirty="0"/>
              <a:t> (Meaning).</a:t>
            </a:r>
          </a:p>
          <a:p>
            <a:pPr marL="353961" indent="-353961" defTabSz="2438338">
              <a:spcBef>
                <a:spcPts val="0"/>
              </a:spcBef>
              <a:buSzPct val="100000"/>
              <a:buChar char="•"/>
              <a:defRPr sz="3300"/>
            </a:pPr>
            <a:r>
              <a:rPr dirty="0"/>
              <a:t>Er </a:t>
            </a:r>
            <a:r>
              <a:rPr dirty="0" err="1"/>
              <a:t>mindeværdigt</a:t>
            </a:r>
            <a:r>
              <a:rPr dirty="0"/>
              <a:t> </a:t>
            </a:r>
            <a:r>
              <a:rPr dirty="0" err="1"/>
              <a:t>og</a:t>
            </a:r>
            <a:r>
              <a:rPr dirty="0"/>
              <a:t> </a:t>
            </a:r>
            <a:r>
              <a:rPr dirty="0" err="1"/>
              <a:t>unikt</a:t>
            </a:r>
            <a:r>
              <a:rPr dirty="0"/>
              <a:t> (Memory).</a:t>
            </a:r>
          </a:p>
        </p:txBody>
      </p:sp>
      <p:sp>
        <p:nvSpPr>
          <p:cNvPr id="356" name="Aflever dit færdige logo som:…"/>
          <p:cNvSpPr txBox="1"/>
          <p:nvPr/>
        </p:nvSpPr>
        <p:spPr>
          <a:xfrm>
            <a:off x="1378287" y="9902947"/>
            <a:ext cx="12768316" cy="238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2438338">
              <a:spcBef>
                <a:spcPts val="0"/>
              </a:spcBef>
              <a:defRPr sz="3300" b="1"/>
            </a:pPr>
            <a:r>
              <a:rPr dirty="0" err="1"/>
              <a:t>Aflever</a:t>
            </a:r>
            <a:r>
              <a:rPr dirty="0"/>
              <a:t> </a:t>
            </a:r>
            <a:r>
              <a:rPr dirty="0" err="1"/>
              <a:t>dit</a:t>
            </a:r>
            <a:r>
              <a:rPr dirty="0"/>
              <a:t> </a:t>
            </a:r>
            <a:r>
              <a:rPr dirty="0" err="1"/>
              <a:t>færdige</a:t>
            </a:r>
            <a:r>
              <a:rPr dirty="0"/>
              <a:t> logo </a:t>
            </a:r>
            <a:r>
              <a:rPr dirty="0" err="1"/>
              <a:t>som</a:t>
            </a:r>
            <a:r>
              <a:rPr dirty="0"/>
              <a:t>:</a:t>
            </a:r>
          </a:p>
          <a:p>
            <a:pPr marL="274320" indent="-274320" defTabSz="2438338">
              <a:spcBef>
                <a:spcPts val="0"/>
              </a:spcBef>
              <a:buSzPct val="100000"/>
              <a:buChar char="•"/>
              <a:defRPr sz="3300"/>
            </a:pPr>
            <a:r>
              <a:rPr dirty="0"/>
              <a:t>En </a:t>
            </a:r>
            <a:r>
              <a:rPr dirty="0" err="1"/>
              <a:t>vektorfil</a:t>
            </a:r>
            <a:r>
              <a:rPr dirty="0"/>
              <a:t> (SVG </a:t>
            </a:r>
            <a:r>
              <a:rPr dirty="0" err="1"/>
              <a:t>eller</a:t>
            </a:r>
            <a:r>
              <a:rPr dirty="0"/>
              <a:t> PDF) for at </a:t>
            </a:r>
            <a:r>
              <a:rPr dirty="0" err="1"/>
              <a:t>sikre</a:t>
            </a:r>
            <a:r>
              <a:rPr dirty="0"/>
              <a:t>, at </a:t>
            </a:r>
            <a:r>
              <a:rPr dirty="0" err="1"/>
              <a:t>logoet</a:t>
            </a:r>
            <a:r>
              <a:rPr dirty="0"/>
              <a:t> </a:t>
            </a:r>
            <a:r>
              <a:rPr dirty="0" err="1"/>
              <a:t>kan</a:t>
            </a:r>
            <a:r>
              <a:rPr dirty="0"/>
              <a:t> </a:t>
            </a:r>
            <a:r>
              <a:rPr dirty="0" err="1"/>
              <a:t>skaleres</a:t>
            </a:r>
            <a:r>
              <a:rPr dirty="0"/>
              <a:t>.</a:t>
            </a:r>
          </a:p>
          <a:p>
            <a:pPr marL="274320" indent="-274320" defTabSz="2438338">
              <a:spcBef>
                <a:spcPts val="0"/>
              </a:spcBef>
              <a:buSzPct val="100000"/>
              <a:buChar char="•"/>
              <a:defRPr sz="3300"/>
            </a:pPr>
            <a:r>
              <a:rPr dirty="0" err="1"/>
              <a:t>Inkludér</a:t>
            </a:r>
            <a:r>
              <a:rPr dirty="0"/>
              <a:t> </a:t>
            </a:r>
            <a:r>
              <a:rPr dirty="0" err="1"/>
              <a:t>en</a:t>
            </a:r>
            <a:r>
              <a:rPr dirty="0"/>
              <a:t> </a:t>
            </a:r>
            <a:r>
              <a:rPr dirty="0" err="1"/>
              <a:t>kort</a:t>
            </a:r>
            <a:r>
              <a:rPr dirty="0"/>
              <a:t> </a:t>
            </a:r>
            <a:r>
              <a:rPr dirty="0" err="1"/>
              <a:t>beskrivelse</a:t>
            </a:r>
            <a:r>
              <a:rPr dirty="0"/>
              <a:t> (5-10 </a:t>
            </a:r>
            <a:r>
              <a:rPr dirty="0" err="1"/>
              <a:t>linjer</a:t>
            </a:r>
            <a:r>
              <a:rPr dirty="0"/>
              <a:t>) </a:t>
            </a:r>
            <a:r>
              <a:rPr dirty="0" err="1"/>
              <a:t>af</a:t>
            </a:r>
            <a:r>
              <a:rPr dirty="0"/>
              <a:t>, </a:t>
            </a:r>
            <a:r>
              <a:rPr dirty="0" err="1"/>
              <a:t>hvordan</a:t>
            </a:r>
            <a:r>
              <a:rPr dirty="0"/>
              <a:t> </a:t>
            </a:r>
            <a:r>
              <a:rPr dirty="0" err="1"/>
              <a:t>dit</a:t>
            </a:r>
            <a:r>
              <a:rPr dirty="0"/>
              <a:t> design </a:t>
            </a:r>
            <a:r>
              <a:rPr dirty="0" err="1"/>
              <a:t>arbejder</a:t>
            </a:r>
            <a:r>
              <a:rPr dirty="0"/>
              <a:t> med ARMM-</a:t>
            </a:r>
            <a:r>
              <a:rPr dirty="0" err="1"/>
              <a:t>modellen</a:t>
            </a:r>
            <a:r>
              <a:rPr dirty="0"/>
              <a:t> </a:t>
            </a:r>
            <a:r>
              <a:rPr dirty="0" err="1"/>
              <a:t>og</a:t>
            </a:r>
            <a:r>
              <a:rPr dirty="0"/>
              <a:t> de </a:t>
            </a:r>
            <a:r>
              <a:rPr dirty="0" err="1"/>
              <a:t>trukne</a:t>
            </a:r>
            <a:r>
              <a:rPr dirty="0"/>
              <a:t> </a:t>
            </a:r>
            <a:r>
              <a:rPr dirty="0" err="1"/>
              <a:t>kort</a:t>
            </a:r>
            <a:r>
              <a:rPr dirty="0"/>
              <a:t>.</a:t>
            </a:r>
          </a:p>
        </p:txBody>
      </p:sp>
      <p:sp>
        <p:nvSpPr>
          <p:cNvPr id="357" name="Brug dine kort:…"/>
          <p:cNvSpPr txBox="1"/>
          <p:nvPr/>
        </p:nvSpPr>
        <p:spPr>
          <a:xfrm>
            <a:off x="14242513" y="10087097"/>
            <a:ext cx="9546570" cy="2019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1500"/>
              </a:spcBef>
              <a:defRPr sz="2500" b="1"/>
            </a:pPr>
            <a:r>
              <a:t>Brug dine kort:</a:t>
            </a:r>
          </a:p>
          <a:p>
            <a:pPr marL="308609" indent="-308609">
              <a:spcBef>
                <a:spcPts val="1500"/>
              </a:spcBef>
              <a:buSzPct val="100000"/>
              <a:buChar char="•"/>
              <a:defRPr sz="2500"/>
            </a:pPr>
            <a:r>
              <a:t>Du har trukket fem kort (stil, farver, element, typografi, form), som sætter rammerne for dit design. </a:t>
            </a:r>
            <a:r>
              <a:rPr b="1">
                <a:solidFill>
                  <a:schemeClr val="accent4">
                    <a:hueOff val="-297102"/>
                    <a:satOff val="16978"/>
                    <a:lumOff val="-20883"/>
                  </a:schemeClr>
                </a:solidFill>
              </a:rPr>
              <a:t>Sørg for, at alle dine skitser følger disse rammer.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192" name="Attention (Opmærksomhed)  Response (Reaktion på logoet)  Meaning (Betydninger)  Memory (Modtager skal kunne huske og genkalde logoet)"/>
          <p:cNvSpPr txBox="1">
            <a:spLocks noGrp="1"/>
          </p:cNvSpPr>
          <p:nvPr>
            <p:ph type="body" sz="half" idx="1"/>
          </p:nvPr>
        </p:nvSpPr>
        <p:spPr>
          <a:xfrm>
            <a:off x="1206500" y="2729994"/>
            <a:ext cx="14523846" cy="7254587"/>
          </a:xfrm>
          <a:prstGeom prst="rect">
            <a:avLst/>
          </a:prstGeom>
        </p:spPr>
        <p:txBody>
          <a:bodyPr/>
          <a:lstStyle/>
          <a:p>
            <a:pPr marL="0" indent="0" defTabSz="457200">
              <a:spcBef>
                <a:spcPts val="0"/>
              </a:spcBef>
              <a:buSzTx/>
              <a:buNone/>
              <a:defRPr sz="2000">
                <a:solidFill>
                  <a:srgbClr val="545454"/>
                </a:solidFill>
                <a:latin typeface="Helvetica"/>
                <a:ea typeface="Helvetica"/>
                <a:cs typeface="Helvetica"/>
                <a:sym typeface="Helvetica"/>
              </a:defRPr>
            </a:pPr>
            <a:r>
              <a:rPr sz="6000" b="1"/>
              <a:t>A</a:t>
            </a:r>
            <a:r>
              <a:rPr sz="4500"/>
              <a:t>ttention </a:t>
            </a:r>
            <a:r>
              <a:t>(Opmærksomhed) </a:t>
            </a:r>
            <a:br/>
            <a:r>
              <a:rPr sz="6000" b="1"/>
              <a:t>R</a:t>
            </a:r>
            <a:r>
              <a:rPr sz="4500"/>
              <a:t>esponse </a:t>
            </a:r>
            <a:r>
              <a:t>(Reaktion på logoet) </a:t>
            </a:r>
            <a:br/>
            <a:r>
              <a:rPr sz="6000" b="1"/>
              <a:t>M</a:t>
            </a:r>
            <a:r>
              <a:rPr sz="4500"/>
              <a:t>eaning </a:t>
            </a:r>
            <a:r>
              <a:t>(Betydninger) </a:t>
            </a:r>
            <a:br/>
            <a:r>
              <a:rPr sz="6000" b="1"/>
              <a:t>M</a:t>
            </a:r>
            <a:r>
              <a:rPr sz="4500"/>
              <a:t>emory </a:t>
            </a:r>
            <a:r>
              <a:t>(Modtager skal kunne huske og genkalde logoet)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4"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195" name="Attention (Opmærksomhed)…"/>
          <p:cNvSpPr txBox="1">
            <a:spLocks noGrp="1"/>
          </p:cNvSpPr>
          <p:nvPr>
            <p:ph type="body" sz="half" idx="1"/>
          </p:nvPr>
        </p:nvSpPr>
        <p:spPr>
          <a:xfrm>
            <a:off x="1206500" y="2729994"/>
            <a:ext cx="14523846" cy="7254587"/>
          </a:xfrm>
          <a:prstGeom prst="rect">
            <a:avLst/>
          </a:prstGeom>
        </p:spPr>
        <p:txBody>
          <a:bodyPr/>
          <a:lstStyle/>
          <a:p>
            <a:pPr marL="0" indent="0" defTabSz="457200">
              <a:spcBef>
                <a:spcPts val="0"/>
              </a:spcBef>
              <a:buSzTx/>
              <a:buNone/>
              <a:defRPr sz="2000">
                <a:solidFill>
                  <a:srgbClr val="545454"/>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545454"/>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545454"/>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545454"/>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br/>
            <a:r>
              <a:rPr sz="6000" b="1"/>
              <a:t>M</a:t>
            </a:r>
            <a:r>
              <a:rPr sz="4500"/>
              <a:t>eaning </a:t>
            </a:r>
            <a:r>
              <a:t>(Betydninger) </a:t>
            </a:r>
            <a:br/>
            <a:r>
              <a:rPr sz="6000" b="1"/>
              <a:t>M</a:t>
            </a:r>
            <a:r>
              <a:rPr sz="4500"/>
              <a:t>emory </a:t>
            </a:r>
            <a:r>
              <a:t>(Modtager skal kunne huske og genkalde logoet)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7"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198" name="Attention (Opmærksomhed)…"/>
          <p:cNvSpPr txBox="1">
            <a:spLocks noGrp="1"/>
          </p:cNvSpPr>
          <p:nvPr>
            <p:ph type="body" sz="half" idx="1"/>
          </p:nvPr>
        </p:nvSpPr>
        <p:spPr>
          <a:xfrm>
            <a:off x="1206500" y="2729994"/>
            <a:ext cx="14523846" cy="7254587"/>
          </a:xfrm>
          <a:prstGeom prst="rect">
            <a:avLst/>
          </a:prstGeom>
        </p:spPr>
        <p:txBody>
          <a:bodyPr/>
          <a:lstStyle/>
          <a:p>
            <a:pPr marL="0" indent="0" defTabSz="457200">
              <a:spcBef>
                <a:spcPts val="0"/>
              </a:spcBef>
              <a:buSzTx/>
              <a:buNone/>
              <a:defRPr sz="2000">
                <a:solidFill>
                  <a:srgbClr val="545454"/>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br/>
            <a:r>
              <a:rPr sz="6000" b="1"/>
              <a:t>M</a:t>
            </a:r>
            <a:r>
              <a:rPr sz="4500"/>
              <a:t>eaning </a:t>
            </a:r>
            <a:r>
              <a:t>(Betydninger) </a:t>
            </a:r>
            <a:br/>
            <a:r>
              <a:rPr sz="6000" b="1"/>
              <a:t>M</a:t>
            </a:r>
            <a:r>
              <a:rPr sz="4500"/>
              <a:t>emory </a:t>
            </a:r>
            <a:r>
              <a:t>(Modtager skal kunne huske og genkalde logoet) </a:t>
            </a:r>
          </a:p>
        </p:txBody>
      </p:sp>
      <p:pic>
        <p:nvPicPr>
          <p:cNvPr id="199" name="Billede" descr="Billede"/>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650838" y="426167"/>
            <a:ext cx="9700546" cy="4154295"/>
          </a:xfrm>
          <a:prstGeom prst="rect">
            <a:avLst/>
          </a:prstGeom>
          <a:ln w="12700">
            <a:miter lim="400000"/>
          </a:ln>
        </p:spPr>
      </p:pic>
      <p:pic>
        <p:nvPicPr>
          <p:cNvPr id="200" name="Skærmbillede 2025-01-03 kl. 08.12.39.png" descr="Skærmbillede 2025-01-03 kl. 08.12.39.png"/>
          <p:cNvPicPr>
            <a:picLocks noChangeAspect="1"/>
          </p:cNvPicPr>
          <p:nvPr/>
        </p:nvPicPr>
        <p:blipFill>
          <a:blip r:embed="rId4"/>
          <a:stretch>
            <a:fillRect/>
          </a:stretch>
        </p:blipFill>
        <p:spPr>
          <a:xfrm>
            <a:off x="13650853" y="4920230"/>
            <a:ext cx="9700389" cy="4060628"/>
          </a:xfrm>
          <a:prstGeom prst="rect">
            <a:avLst/>
          </a:prstGeom>
          <a:ln w="12700">
            <a:miter lim="400000"/>
          </a:ln>
        </p:spPr>
      </p:pic>
      <p:pic>
        <p:nvPicPr>
          <p:cNvPr id="201" name="Billede" descr="Billed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074989" y="9531316"/>
            <a:ext cx="4809652" cy="2684457"/>
          </a:xfrm>
          <a:prstGeom prst="rect">
            <a:avLst/>
          </a:prstGeom>
          <a:ln w="12700">
            <a:miter lim="400000"/>
          </a:ln>
        </p:spPr>
      </p:pic>
      <p:pic>
        <p:nvPicPr>
          <p:cNvPr id="202" name="Billede" descr="Billede"/>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912243" y="9554066"/>
            <a:ext cx="5729981" cy="2684457"/>
          </a:xfrm>
          <a:prstGeom prst="rect">
            <a:avLst/>
          </a:prstGeom>
          <a:ln w="12700">
            <a:miter lim="400000"/>
          </a:ln>
        </p:spPr>
      </p:pic>
      <p:sp>
        <p:nvSpPr>
          <p:cNvPr id="203" name="Betyder også at det skal være unikt!"/>
          <p:cNvSpPr txBox="1"/>
          <p:nvPr/>
        </p:nvSpPr>
        <p:spPr>
          <a:xfrm>
            <a:off x="14733612" y="12450991"/>
            <a:ext cx="7534871"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3600">
                <a:solidFill>
                  <a:srgbClr val="545454"/>
                </a:solidFill>
                <a:latin typeface="Helvetica"/>
                <a:ea typeface="Helvetica"/>
                <a:cs typeface="Helvetica"/>
                <a:sym typeface="Helvetica"/>
              </a:defRPr>
            </a:lvl1pPr>
          </a:lstStyle>
          <a:p>
            <a:r>
              <a:t>Betyder også at det skal være unikt!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5"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206" name="Attention (Opmærksomhed)…"/>
          <p:cNvSpPr txBox="1">
            <a:spLocks noGrp="1"/>
          </p:cNvSpPr>
          <p:nvPr>
            <p:ph type="body" sz="half" idx="1"/>
          </p:nvPr>
        </p:nvSpPr>
        <p:spPr>
          <a:xfrm>
            <a:off x="1206500" y="2729994"/>
            <a:ext cx="14523846" cy="7254587"/>
          </a:xfrm>
          <a:prstGeom prst="rect">
            <a:avLst/>
          </a:prstGeom>
        </p:spPr>
        <p:txBody>
          <a:bodyPr/>
          <a:lstStyle/>
          <a:p>
            <a:pPr marL="0" indent="0" defTabSz="457200">
              <a:spcBef>
                <a:spcPts val="0"/>
              </a:spcBef>
              <a:buSzTx/>
              <a:buNone/>
              <a:defRPr sz="2000">
                <a:solidFill>
                  <a:srgbClr val="545454"/>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br/>
            <a:r>
              <a:rPr sz="6000" b="1"/>
              <a:t>M</a:t>
            </a:r>
            <a:r>
              <a:rPr sz="4500"/>
              <a:t>eaning </a:t>
            </a:r>
            <a:r>
              <a:t>(Betydninger) </a:t>
            </a:r>
            <a:br/>
            <a:r>
              <a:rPr sz="6000" b="1"/>
              <a:t>M</a:t>
            </a:r>
            <a:r>
              <a:rPr sz="4500"/>
              <a:t>emory </a:t>
            </a:r>
            <a:r>
              <a:t>(Modtager skal kunne huske og genkalde logoet) </a:t>
            </a:r>
          </a:p>
        </p:txBody>
      </p:sp>
      <p:grpSp>
        <p:nvGrpSpPr>
          <p:cNvPr id="209" name="Grupper"/>
          <p:cNvGrpSpPr/>
          <p:nvPr/>
        </p:nvGrpSpPr>
        <p:grpSpPr>
          <a:xfrm>
            <a:off x="13064577" y="843934"/>
            <a:ext cx="9087202" cy="8404079"/>
            <a:chOff x="0" y="0"/>
            <a:chExt cx="9087201" cy="8404077"/>
          </a:xfrm>
        </p:grpSpPr>
        <p:sp>
          <p:nvSpPr>
            <p:cNvPr id="207" name="Cirkel"/>
            <p:cNvSpPr/>
            <p:nvPr/>
          </p:nvSpPr>
          <p:spPr>
            <a:xfrm>
              <a:off x="366700" y="50233"/>
              <a:ext cx="8353846" cy="835384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spcBef>
                  <a:spcPts val="0"/>
                </a:spcBef>
                <a:defRPr sz="3200">
                  <a:solidFill>
                    <a:srgbClr val="FFFFFF"/>
                  </a:solidFill>
                </a:defRPr>
              </a:pPr>
              <a:endParaRPr/>
            </a:p>
          </p:txBody>
        </p:sp>
        <p:pic>
          <p:nvPicPr>
            <p:cNvPr id="208" name="Billede" descr="Billede"/>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087202" cy="8197057"/>
            </a:xfrm>
            <a:custGeom>
              <a:avLst/>
              <a:gdLst/>
              <a:ahLst/>
              <a:cxnLst>
                <a:cxn ang="0">
                  <a:pos x="wd2" y="hd2"/>
                </a:cxn>
                <a:cxn ang="5400000">
                  <a:pos x="wd2" y="hd2"/>
                </a:cxn>
                <a:cxn ang="10800000">
                  <a:pos x="wd2" y="hd2"/>
                </a:cxn>
                <a:cxn ang="16200000">
                  <a:pos x="wd2" y="hd2"/>
                </a:cxn>
              </a:cxnLst>
              <a:rect l="0" t="0" r="r" b="b"/>
              <a:pathLst>
                <a:path w="21600" h="21565" extrusionOk="0">
                  <a:moveTo>
                    <a:pt x="0" y="0"/>
                  </a:moveTo>
                  <a:lnTo>
                    <a:pt x="0" y="203"/>
                  </a:lnTo>
                  <a:lnTo>
                    <a:pt x="0" y="405"/>
                  </a:lnTo>
                  <a:lnTo>
                    <a:pt x="4653" y="420"/>
                  </a:lnTo>
                  <a:cubicBezTo>
                    <a:pt x="7720" y="429"/>
                    <a:pt x="9297" y="455"/>
                    <a:pt x="9280" y="493"/>
                  </a:cubicBezTo>
                  <a:cubicBezTo>
                    <a:pt x="9265" y="525"/>
                    <a:pt x="9041" y="597"/>
                    <a:pt x="8782" y="655"/>
                  </a:cubicBezTo>
                  <a:cubicBezTo>
                    <a:pt x="7656" y="904"/>
                    <a:pt x="6409" y="1486"/>
                    <a:pt x="5428" y="2219"/>
                  </a:cubicBezTo>
                  <a:cubicBezTo>
                    <a:pt x="5120" y="2449"/>
                    <a:pt x="4792" y="2683"/>
                    <a:pt x="4701" y="2739"/>
                  </a:cubicBezTo>
                  <a:cubicBezTo>
                    <a:pt x="4609" y="2794"/>
                    <a:pt x="4551" y="2841"/>
                    <a:pt x="4570" y="2841"/>
                  </a:cubicBezTo>
                  <a:cubicBezTo>
                    <a:pt x="4589" y="2841"/>
                    <a:pt x="4330" y="3140"/>
                    <a:pt x="3996" y="3507"/>
                  </a:cubicBezTo>
                  <a:cubicBezTo>
                    <a:pt x="3662" y="3874"/>
                    <a:pt x="3367" y="4174"/>
                    <a:pt x="3342" y="4174"/>
                  </a:cubicBezTo>
                  <a:cubicBezTo>
                    <a:pt x="3317" y="4174"/>
                    <a:pt x="3309" y="4195"/>
                    <a:pt x="3323" y="4221"/>
                  </a:cubicBezTo>
                  <a:cubicBezTo>
                    <a:pt x="3357" y="4280"/>
                    <a:pt x="2902" y="4927"/>
                    <a:pt x="2827" y="4927"/>
                  </a:cubicBezTo>
                  <a:cubicBezTo>
                    <a:pt x="2797" y="4927"/>
                    <a:pt x="2786" y="4951"/>
                    <a:pt x="2802" y="4979"/>
                  </a:cubicBezTo>
                  <a:cubicBezTo>
                    <a:pt x="2818" y="5008"/>
                    <a:pt x="2738" y="5184"/>
                    <a:pt x="2626" y="5371"/>
                  </a:cubicBezTo>
                  <a:cubicBezTo>
                    <a:pt x="2410" y="5731"/>
                    <a:pt x="2030" y="6548"/>
                    <a:pt x="1839" y="7062"/>
                  </a:cubicBezTo>
                  <a:cubicBezTo>
                    <a:pt x="1477" y="8034"/>
                    <a:pt x="1154" y="9690"/>
                    <a:pt x="1154" y="10564"/>
                  </a:cubicBezTo>
                  <a:lnTo>
                    <a:pt x="1154" y="10782"/>
                  </a:lnTo>
                  <a:lnTo>
                    <a:pt x="1403" y="10782"/>
                  </a:lnTo>
                  <a:cubicBezTo>
                    <a:pt x="1763" y="10782"/>
                    <a:pt x="1991" y="10701"/>
                    <a:pt x="2726" y="10316"/>
                  </a:cubicBezTo>
                  <a:cubicBezTo>
                    <a:pt x="3583" y="9867"/>
                    <a:pt x="4184" y="9732"/>
                    <a:pt x="4296" y="9965"/>
                  </a:cubicBezTo>
                  <a:cubicBezTo>
                    <a:pt x="4337" y="10050"/>
                    <a:pt x="4314" y="10162"/>
                    <a:pt x="4196" y="10450"/>
                  </a:cubicBezTo>
                  <a:lnTo>
                    <a:pt x="4042" y="10824"/>
                  </a:lnTo>
                  <a:lnTo>
                    <a:pt x="3672" y="10853"/>
                  </a:lnTo>
                  <a:cubicBezTo>
                    <a:pt x="3353" y="10879"/>
                    <a:pt x="3222" y="10928"/>
                    <a:pt x="2723" y="11210"/>
                  </a:cubicBezTo>
                  <a:cubicBezTo>
                    <a:pt x="2117" y="11554"/>
                    <a:pt x="1689" y="11711"/>
                    <a:pt x="1346" y="11711"/>
                  </a:cubicBezTo>
                  <a:lnTo>
                    <a:pt x="1141" y="11711"/>
                  </a:lnTo>
                  <a:lnTo>
                    <a:pt x="1178" y="12044"/>
                  </a:lnTo>
                  <a:cubicBezTo>
                    <a:pt x="1199" y="12227"/>
                    <a:pt x="1226" y="12388"/>
                    <a:pt x="1238" y="12402"/>
                  </a:cubicBezTo>
                  <a:cubicBezTo>
                    <a:pt x="1250" y="12415"/>
                    <a:pt x="1395" y="12423"/>
                    <a:pt x="1560" y="12418"/>
                  </a:cubicBezTo>
                  <a:cubicBezTo>
                    <a:pt x="1819" y="12412"/>
                    <a:pt x="1956" y="12358"/>
                    <a:pt x="2542" y="12032"/>
                  </a:cubicBezTo>
                  <a:cubicBezTo>
                    <a:pt x="3185" y="11675"/>
                    <a:pt x="3571" y="11539"/>
                    <a:pt x="3740" y="11611"/>
                  </a:cubicBezTo>
                  <a:cubicBezTo>
                    <a:pt x="3804" y="11638"/>
                    <a:pt x="3802" y="11697"/>
                    <a:pt x="3728" y="12010"/>
                  </a:cubicBezTo>
                  <a:lnTo>
                    <a:pt x="3641" y="12377"/>
                  </a:lnTo>
                  <a:lnTo>
                    <a:pt x="3380" y="12448"/>
                  </a:lnTo>
                  <a:cubicBezTo>
                    <a:pt x="3237" y="12487"/>
                    <a:pt x="2978" y="12604"/>
                    <a:pt x="2805" y="12707"/>
                  </a:cubicBezTo>
                  <a:cubicBezTo>
                    <a:pt x="2023" y="13171"/>
                    <a:pt x="1908" y="13223"/>
                    <a:pt x="1618" y="13235"/>
                  </a:cubicBezTo>
                  <a:lnTo>
                    <a:pt x="1328" y="13246"/>
                  </a:lnTo>
                  <a:lnTo>
                    <a:pt x="1422" y="13648"/>
                  </a:lnTo>
                  <a:cubicBezTo>
                    <a:pt x="1473" y="13869"/>
                    <a:pt x="1505" y="14068"/>
                    <a:pt x="1492" y="14090"/>
                  </a:cubicBezTo>
                  <a:cubicBezTo>
                    <a:pt x="1466" y="14138"/>
                    <a:pt x="1860" y="14060"/>
                    <a:pt x="2044" y="13981"/>
                  </a:cubicBezTo>
                  <a:cubicBezTo>
                    <a:pt x="2116" y="13951"/>
                    <a:pt x="2348" y="13807"/>
                    <a:pt x="2559" y="13663"/>
                  </a:cubicBezTo>
                  <a:cubicBezTo>
                    <a:pt x="2964" y="13386"/>
                    <a:pt x="3430" y="13219"/>
                    <a:pt x="3520" y="13318"/>
                  </a:cubicBezTo>
                  <a:cubicBezTo>
                    <a:pt x="3548" y="13350"/>
                    <a:pt x="3563" y="13512"/>
                    <a:pt x="3555" y="13681"/>
                  </a:cubicBezTo>
                  <a:lnTo>
                    <a:pt x="3539" y="13988"/>
                  </a:lnTo>
                  <a:lnTo>
                    <a:pt x="3261" y="14065"/>
                  </a:lnTo>
                  <a:cubicBezTo>
                    <a:pt x="3109" y="14108"/>
                    <a:pt x="2798" y="14276"/>
                    <a:pt x="2572" y="14437"/>
                  </a:cubicBezTo>
                  <a:cubicBezTo>
                    <a:pt x="2345" y="14598"/>
                    <a:pt x="2064" y="14747"/>
                    <a:pt x="1948" y="14770"/>
                  </a:cubicBezTo>
                  <a:lnTo>
                    <a:pt x="1737" y="14811"/>
                  </a:lnTo>
                  <a:lnTo>
                    <a:pt x="1881" y="15188"/>
                  </a:lnTo>
                  <a:cubicBezTo>
                    <a:pt x="2011" y="15530"/>
                    <a:pt x="2038" y="15564"/>
                    <a:pt x="2169" y="15554"/>
                  </a:cubicBezTo>
                  <a:cubicBezTo>
                    <a:pt x="2248" y="15548"/>
                    <a:pt x="2472" y="15412"/>
                    <a:pt x="2667" y="15252"/>
                  </a:cubicBezTo>
                  <a:cubicBezTo>
                    <a:pt x="3047" y="14940"/>
                    <a:pt x="3468" y="14768"/>
                    <a:pt x="3571" y="14881"/>
                  </a:cubicBezTo>
                  <a:cubicBezTo>
                    <a:pt x="3637" y="14955"/>
                    <a:pt x="3723" y="15400"/>
                    <a:pt x="3680" y="15447"/>
                  </a:cubicBezTo>
                  <a:cubicBezTo>
                    <a:pt x="3665" y="15464"/>
                    <a:pt x="3596" y="15479"/>
                    <a:pt x="3527" y="15479"/>
                  </a:cubicBezTo>
                  <a:cubicBezTo>
                    <a:pt x="3358" y="15479"/>
                    <a:pt x="3123" y="15619"/>
                    <a:pt x="2787" y="15921"/>
                  </a:cubicBezTo>
                  <a:cubicBezTo>
                    <a:pt x="2633" y="16060"/>
                    <a:pt x="2474" y="16174"/>
                    <a:pt x="2433" y="16174"/>
                  </a:cubicBezTo>
                  <a:cubicBezTo>
                    <a:pt x="2392" y="16174"/>
                    <a:pt x="2359" y="16203"/>
                    <a:pt x="2359" y="16238"/>
                  </a:cubicBezTo>
                  <a:cubicBezTo>
                    <a:pt x="2359" y="16345"/>
                    <a:pt x="2695" y="16928"/>
                    <a:pt x="2756" y="16928"/>
                  </a:cubicBezTo>
                  <a:cubicBezTo>
                    <a:pt x="2789" y="16928"/>
                    <a:pt x="2945" y="16802"/>
                    <a:pt x="3104" y="16648"/>
                  </a:cubicBezTo>
                  <a:cubicBezTo>
                    <a:pt x="3362" y="16398"/>
                    <a:pt x="3493" y="16314"/>
                    <a:pt x="3784" y="16212"/>
                  </a:cubicBezTo>
                  <a:cubicBezTo>
                    <a:pt x="3863" y="16184"/>
                    <a:pt x="3865" y="16155"/>
                    <a:pt x="3799" y="15914"/>
                  </a:cubicBezTo>
                  <a:cubicBezTo>
                    <a:pt x="3727" y="15650"/>
                    <a:pt x="3727" y="15647"/>
                    <a:pt x="3858" y="15591"/>
                  </a:cubicBezTo>
                  <a:cubicBezTo>
                    <a:pt x="3931" y="15561"/>
                    <a:pt x="4038" y="15536"/>
                    <a:pt x="4094" y="15536"/>
                  </a:cubicBezTo>
                  <a:cubicBezTo>
                    <a:pt x="4277" y="15536"/>
                    <a:pt x="4760" y="15320"/>
                    <a:pt x="5040" y="15112"/>
                  </a:cubicBezTo>
                  <a:cubicBezTo>
                    <a:pt x="5295" y="14923"/>
                    <a:pt x="5314" y="14893"/>
                    <a:pt x="5323" y="14657"/>
                  </a:cubicBezTo>
                  <a:cubicBezTo>
                    <a:pt x="5334" y="14382"/>
                    <a:pt x="5567" y="13811"/>
                    <a:pt x="5690" y="13759"/>
                  </a:cubicBezTo>
                  <a:cubicBezTo>
                    <a:pt x="5732" y="13741"/>
                    <a:pt x="5755" y="13707"/>
                    <a:pt x="5741" y="13682"/>
                  </a:cubicBezTo>
                  <a:cubicBezTo>
                    <a:pt x="5727" y="13657"/>
                    <a:pt x="5853" y="13445"/>
                    <a:pt x="6020" y="13210"/>
                  </a:cubicBezTo>
                  <a:cubicBezTo>
                    <a:pt x="6504" y="12533"/>
                    <a:pt x="6579" y="12367"/>
                    <a:pt x="6572" y="12000"/>
                  </a:cubicBezTo>
                  <a:cubicBezTo>
                    <a:pt x="6569" y="11824"/>
                    <a:pt x="6493" y="11371"/>
                    <a:pt x="6403" y="10993"/>
                  </a:cubicBezTo>
                  <a:cubicBezTo>
                    <a:pt x="6144" y="9907"/>
                    <a:pt x="6183" y="9163"/>
                    <a:pt x="6539" y="8377"/>
                  </a:cubicBezTo>
                  <a:cubicBezTo>
                    <a:pt x="6720" y="7977"/>
                    <a:pt x="6762" y="7927"/>
                    <a:pt x="6845" y="8003"/>
                  </a:cubicBezTo>
                  <a:cubicBezTo>
                    <a:pt x="6900" y="8053"/>
                    <a:pt x="6887" y="8140"/>
                    <a:pt x="6779" y="8453"/>
                  </a:cubicBezTo>
                  <a:cubicBezTo>
                    <a:pt x="6587" y="9006"/>
                    <a:pt x="6557" y="9833"/>
                    <a:pt x="6706" y="10435"/>
                  </a:cubicBezTo>
                  <a:cubicBezTo>
                    <a:pt x="7157" y="12248"/>
                    <a:pt x="7151" y="12313"/>
                    <a:pt x="6396" y="13420"/>
                  </a:cubicBezTo>
                  <a:cubicBezTo>
                    <a:pt x="5977" y="14034"/>
                    <a:pt x="5829" y="14341"/>
                    <a:pt x="5787" y="14686"/>
                  </a:cubicBezTo>
                  <a:cubicBezTo>
                    <a:pt x="5749" y="14986"/>
                    <a:pt x="5863" y="15462"/>
                    <a:pt x="6090" y="15960"/>
                  </a:cubicBezTo>
                  <a:lnTo>
                    <a:pt x="6247" y="16303"/>
                  </a:lnTo>
                  <a:lnTo>
                    <a:pt x="6072" y="16471"/>
                  </a:lnTo>
                  <a:cubicBezTo>
                    <a:pt x="5638" y="16887"/>
                    <a:pt x="4883" y="17276"/>
                    <a:pt x="4510" y="17276"/>
                  </a:cubicBezTo>
                  <a:cubicBezTo>
                    <a:pt x="4329" y="17276"/>
                    <a:pt x="4160" y="17116"/>
                    <a:pt x="4111" y="16900"/>
                  </a:cubicBezTo>
                  <a:cubicBezTo>
                    <a:pt x="4050" y="16628"/>
                    <a:pt x="3742" y="16733"/>
                    <a:pt x="3327" y="17166"/>
                  </a:cubicBezTo>
                  <a:lnTo>
                    <a:pt x="3043" y="17463"/>
                  </a:lnTo>
                  <a:lnTo>
                    <a:pt x="3146" y="17616"/>
                  </a:lnTo>
                  <a:cubicBezTo>
                    <a:pt x="3203" y="17700"/>
                    <a:pt x="3308" y="17846"/>
                    <a:pt x="3380" y="17942"/>
                  </a:cubicBezTo>
                  <a:lnTo>
                    <a:pt x="3510" y="18114"/>
                  </a:lnTo>
                  <a:lnTo>
                    <a:pt x="3787" y="17817"/>
                  </a:lnTo>
                  <a:cubicBezTo>
                    <a:pt x="4032" y="17554"/>
                    <a:pt x="4236" y="17391"/>
                    <a:pt x="4321" y="17391"/>
                  </a:cubicBezTo>
                  <a:cubicBezTo>
                    <a:pt x="4336" y="17391"/>
                    <a:pt x="4387" y="17474"/>
                    <a:pt x="4435" y="17575"/>
                  </a:cubicBezTo>
                  <a:cubicBezTo>
                    <a:pt x="4521" y="17759"/>
                    <a:pt x="4520" y="17760"/>
                    <a:pt x="4345" y="17919"/>
                  </a:cubicBezTo>
                  <a:cubicBezTo>
                    <a:pt x="4248" y="18006"/>
                    <a:pt x="4155" y="18066"/>
                    <a:pt x="4136" y="18053"/>
                  </a:cubicBezTo>
                  <a:cubicBezTo>
                    <a:pt x="4093" y="18024"/>
                    <a:pt x="3976" y="18174"/>
                    <a:pt x="4011" y="18213"/>
                  </a:cubicBezTo>
                  <a:cubicBezTo>
                    <a:pt x="4025" y="18229"/>
                    <a:pt x="3990" y="18290"/>
                    <a:pt x="3932" y="18348"/>
                  </a:cubicBezTo>
                  <a:cubicBezTo>
                    <a:pt x="3874" y="18406"/>
                    <a:pt x="3827" y="18470"/>
                    <a:pt x="3827" y="18491"/>
                  </a:cubicBezTo>
                  <a:cubicBezTo>
                    <a:pt x="3827" y="18512"/>
                    <a:pt x="3955" y="18650"/>
                    <a:pt x="4112" y="18800"/>
                  </a:cubicBezTo>
                  <a:lnTo>
                    <a:pt x="4397" y="19072"/>
                  </a:lnTo>
                  <a:lnTo>
                    <a:pt x="4663" y="18768"/>
                  </a:lnTo>
                  <a:lnTo>
                    <a:pt x="4928" y="18464"/>
                  </a:lnTo>
                  <a:lnTo>
                    <a:pt x="5027" y="18605"/>
                  </a:lnTo>
                  <a:cubicBezTo>
                    <a:pt x="5153" y="18784"/>
                    <a:pt x="5144" y="18839"/>
                    <a:pt x="4939" y="19096"/>
                  </a:cubicBezTo>
                  <a:cubicBezTo>
                    <a:pt x="4847" y="19213"/>
                    <a:pt x="4772" y="19340"/>
                    <a:pt x="4772" y="19378"/>
                  </a:cubicBezTo>
                  <a:cubicBezTo>
                    <a:pt x="4774" y="19439"/>
                    <a:pt x="5345" y="19942"/>
                    <a:pt x="5412" y="19942"/>
                  </a:cubicBezTo>
                  <a:cubicBezTo>
                    <a:pt x="5425" y="19942"/>
                    <a:pt x="5464" y="19838"/>
                    <a:pt x="5499" y="19710"/>
                  </a:cubicBezTo>
                  <a:cubicBezTo>
                    <a:pt x="5579" y="19416"/>
                    <a:pt x="6177" y="18422"/>
                    <a:pt x="6246" y="18469"/>
                  </a:cubicBezTo>
                  <a:cubicBezTo>
                    <a:pt x="6275" y="18489"/>
                    <a:pt x="6293" y="18469"/>
                    <a:pt x="6287" y="18426"/>
                  </a:cubicBezTo>
                  <a:cubicBezTo>
                    <a:pt x="6280" y="18383"/>
                    <a:pt x="6336" y="18205"/>
                    <a:pt x="6413" y="18029"/>
                  </a:cubicBezTo>
                  <a:cubicBezTo>
                    <a:pt x="6489" y="17854"/>
                    <a:pt x="6552" y="17655"/>
                    <a:pt x="6553" y="17589"/>
                  </a:cubicBezTo>
                  <a:cubicBezTo>
                    <a:pt x="6553" y="17424"/>
                    <a:pt x="6602" y="17384"/>
                    <a:pt x="6718" y="17453"/>
                  </a:cubicBezTo>
                  <a:cubicBezTo>
                    <a:pt x="6928" y="17578"/>
                    <a:pt x="6802" y="18176"/>
                    <a:pt x="6415" y="18880"/>
                  </a:cubicBezTo>
                  <a:cubicBezTo>
                    <a:pt x="6111" y="19434"/>
                    <a:pt x="5871" y="19996"/>
                    <a:pt x="5871" y="20158"/>
                  </a:cubicBezTo>
                  <a:cubicBezTo>
                    <a:pt x="5871" y="20255"/>
                    <a:pt x="5937" y="20324"/>
                    <a:pt x="6126" y="20430"/>
                  </a:cubicBezTo>
                  <a:lnTo>
                    <a:pt x="6380" y="20573"/>
                  </a:lnTo>
                  <a:lnTo>
                    <a:pt x="6442" y="20272"/>
                  </a:lnTo>
                  <a:cubicBezTo>
                    <a:pt x="6477" y="20107"/>
                    <a:pt x="6685" y="19557"/>
                    <a:pt x="6905" y="19052"/>
                  </a:cubicBezTo>
                  <a:cubicBezTo>
                    <a:pt x="7494" y="17700"/>
                    <a:pt x="7491" y="17573"/>
                    <a:pt x="6838" y="16347"/>
                  </a:cubicBezTo>
                  <a:cubicBezTo>
                    <a:pt x="6626" y="15949"/>
                    <a:pt x="6417" y="15509"/>
                    <a:pt x="6372" y="15369"/>
                  </a:cubicBezTo>
                  <a:cubicBezTo>
                    <a:pt x="6271" y="15049"/>
                    <a:pt x="6269" y="14636"/>
                    <a:pt x="6369" y="14323"/>
                  </a:cubicBezTo>
                  <a:cubicBezTo>
                    <a:pt x="6469" y="14008"/>
                    <a:pt x="6866" y="13383"/>
                    <a:pt x="6936" y="13430"/>
                  </a:cubicBezTo>
                  <a:cubicBezTo>
                    <a:pt x="6965" y="13450"/>
                    <a:pt x="6974" y="13440"/>
                    <a:pt x="6955" y="13407"/>
                  </a:cubicBezTo>
                  <a:cubicBezTo>
                    <a:pt x="6937" y="13374"/>
                    <a:pt x="7001" y="13233"/>
                    <a:pt x="7097" y="13094"/>
                  </a:cubicBezTo>
                  <a:cubicBezTo>
                    <a:pt x="7587" y="12384"/>
                    <a:pt x="7616" y="12005"/>
                    <a:pt x="7267" y="10798"/>
                  </a:cubicBezTo>
                  <a:cubicBezTo>
                    <a:pt x="6979" y="9804"/>
                    <a:pt x="6936" y="9400"/>
                    <a:pt x="7052" y="8786"/>
                  </a:cubicBezTo>
                  <a:cubicBezTo>
                    <a:pt x="7186" y="8071"/>
                    <a:pt x="7637" y="7168"/>
                    <a:pt x="7790" y="7309"/>
                  </a:cubicBezTo>
                  <a:cubicBezTo>
                    <a:pt x="7848" y="7362"/>
                    <a:pt x="7844" y="7410"/>
                    <a:pt x="7765" y="7585"/>
                  </a:cubicBezTo>
                  <a:cubicBezTo>
                    <a:pt x="7534" y="8094"/>
                    <a:pt x="7471" y="8417"/>
                    <a:pt x="7472" y="9101"/>
                  </a:cubicBezTo>
                  <a:cubicBezTo>
                    <a:pt x="7474" y="9752"/>
                    <a:pt x="7481" y="9790"/>
                    <a:pt x="7748" y="10653"/>
                  </a:cubicBezTo>
                  <a:cubicBezTo>
                    <a:pt x="8191" y="12086"/>
                    <a:pt x="8150" y="12407"/>
                    <a:pt x="7372" y="13535"/>
                  </a:cubicBezTo>
                  <a:cubicBezTo>
                    <a:pt x="6917" y="14195"/>
                    <a:pt x="6785" y="14543"/>
                    <a:pt x="6838" y="14948"/>
                  </a:cubicBezTo>
                  <a:cubicBezTo>
                    <a:pt x="6858" y="15096"/>
                    <a:pt x="6878" y="15270"/>
                    <a:pt x="6884" y="15334"/>
                  </a:cubicBezTo>
                  <a:cubicBezTo>
                    <a:pt x="6889" y="15397"/>
                    <a:pt x="6924" y="15470"/>
                    <a:pt x="6960" y="15495"/>
                  </a:cubicBezTo>
                  <a:cubicBezTo>
                    <a:pt x="6996" y="15521"/>
                    <a:pt x="7025" y="15567"/>
                    <a:pt x="7025" y="15598"/>
                  </a:cubicBezTo>
                  <a:cubicBezTo>
                    <a:pt x="7025" y="15629"/>
                    <a:pt x="7178" y="15924"/>
                    <a:pt x="7366" y="16254"/>
                  </a:cubicBezTo>
                  <a:cubicBezTo>
                    <a:pt x="7852" y="17111"/>
                    <a:pt x="7939" y="17345"/>
                    <a:pt x="7941" y="17809"/>
                  </a:cubicBezTo>
                  <a:cubicBezTo>
                    <a:pt x="7943" y="18182"/>
                    <a:pt x="7926" y="18236"/>
                    <a:pt x="7513" y="19142"/>
                  </a:cubicBezTo>
                  <a:cubicBezTo>
                    <a:pt x="7276" y="19662"/>
                    <a:pt x="7055" y="20204"/>
                    <a:pt x="7022" y="20347"/>
                  </a:cubicBezTo>
                  <a:cubicBezTo>
                    <a:pt x="6990" y="20491"/>
                    <a:pt x="6942" y="20652"/>
                    <a:pt x="6918" y="20705"/>
                  </a:cubicBezTo>
                  <a:cubicBezTo>
                    <a:pt x="6860" y="20829"/>
                    <a:pt x="6920" y="20880"/>
                    <a:pt x="7301" y="21035"/>
                  </a:cubicBezTo>
                  <a:lnTo>
                    <a:pt x="7602" y="21157"/>
                  </a:lnTo>
                  <a:lnTo>
                    <a:pt x="7602" y="20870"/>
                  </a:lnTo>
                  <a:cubicBezTo>
                    <a:pt x="7602" y="20521"/>
                    <a:pt x="7747" y="20080"/>
                    <a:pt x="8167" y="19159"/>
                  </a:cubicBezTo>
                  <a:cubicBezTo>
                    <a:pt x="8487" y="18454"/>
                    <a:pt x="8597" y="18120"/>
                    <a:pt x="8598" y="17851"/>
                  </a:cubicBezTo>
                  <a:cubicBezTo>
                    <a:pt x="8598" y="17556"/>
                    <a:pt x="8437" y="17112"/>
                    <a:pt x="8144" y="16604"/>
                  </a:cubicBezTo>
                  <a:cubicBezTo>
                    <a:pt x="7214" y="14991"/>
                    <a:pt x="7191" y="14635"/>
                    <a:pt x="7942" y="13538"/>
                  </a:cubicBezTo>
                  <a:cubicBezTo>
                    <a:pt x="8461" y="12780"/>
                    <a:pt x="8565" y="12537"/>
                    <a:pt x="8589" y="12024"/>
                  </a:cubicBezTo>
                  <a:cubicBezTo>
                    <a:pt x="8610" y="11586"/>
                    <a:pt x="8518" y="11225"/>
                    <a:pt x="8128" y="10203"/>
                  </a:cubicBezTo>
                  <a:cubicBezTo>
                    <a:pt x="7790" y="9319"/>
                    <a:pt x="7799" y="8475"/>
                    <a:pt x="8155" y="7653"/>
                  </a:cubicBezTo>
                  <a:cubicBezTo>
                    <a:pt x="8345" y="7216"/>
                    <a:pt x="8845" y="6569"/>
                    <a:pt x="8925" y="6657"/>
                  </a:cubicBezTo>
                  <a:cubicBezTo>
                    <a:pt x="8953" y="6687"/>
                    <a:pt x="8904" y="6826"/>
                    <a:pt x="8809" y="6992"/>
                  </a:cubicBezTo>
                  <a:cubicBezTo>
                    <a:pt x="8478" y="7568"/>
                    <a:pt x="8315" y="8566"/>
                    <a:pt x="8439" y="9246"/>
                  </a:cubicBezTo>
                  <a:cubicBezTo>
                    <a:pt x="8474" y="9438"/>
                    <a:pt x="8585" y="9809"/>
                    <a:pt x="8685" y="10072"/>
                  </a:cubicBezTo>
                  <a:cubicBezTo>
                    <a:pt x="8786" y="10335"/>
                    <a:pt x="8874" y="10587"/>
                    <a:pt x="8880" y="10632"/>
                  </a:cubicBezTo>
                  <a:cubicBezTo>
                    <a:pt x="8886" y="10677"/>
                    <a:pt x="8916" y="10748"/>
                    <a:pt x="8947" y="10791"/>
                  </a:cubicBezTo>
                  <a:cubicBezTo>
                    <a:pt x="9058" y="10947"/>
                    <a:pt x="9227" y="11679"/>
                    <a:pt x="9227" y="12007"/>
                  </a:cubicBezTo>
                  <a:cubicBezTo>
                    <a:pt x="9227" y="12479"/>
                    <a:pt x="9078" y="12868"/>
                    <a:pt x="8654" y="13496"/>
                  </a:cubicBezTo>
                  <a:cubicBezTo>
                    <a:pt x="8202" y="14166"/>
                    <a:pt x="8107" y="14426"/>
                    <a:pt x="8135" y="14911"/>
                  </a:cubicBezTo>
                  <a:cubicBezTo>
                    <a:pt x="8163" y="15367"/>
                    <a:pt x="8310" y="15722"/>
                    <a:pt x="8800" y="16512"/>
                  </a:cubicBezTo>
                  <a:cubicBezTo>
                    <a:pt x="9089" y="16980"/>
                    <a:pt x="9271" y="17417"/>
                    <a:pt x="9312" y="17750"/>
                  </a:cubicBezTo>
                  <a:cubicBezTo>
                    <a:pt x="9356" y="18107"/>
                    <a:pt x="9241" y="18514"/>
                    <a:pt x="8807" y="19535"/>
                  </a:cubicBezTo>
                  <a:cubicBezTo>
                    <a:pt x="8457" y="20360"/>
                    <a:pt x="8309" y="20906"/>
                    <a:pt x="8344" y="21248"/>
                  </a:cubicBezTo>
                  <a:cubicBezTo>
                    <a:pt x="8360" y="21402"/>
                    <a:pt x="8389" y="21427"/>
                    <a:pt x="8624" y="21487"/>
                  </a:cubicBezTo>
                  <a:cubicBezTo>
                    <a:pt x="9031" y="21591"/>
                    <a:pt x="9018" y="21600"/>
                    <a:pt x="9018" y="21232"/>
                  </a:cubicBezTo>
                  <a:cubicBezTo>
                    <a:pt x="9020" y="20711"/>
                    <a:pt x="9149" y="20220"/>
                    <a:pt x="9513" y="19367"/>
                  </a:cubicBezTo>
                  <a:cubicBezTo>
                    <a:pt x="9899" y="18460"/>
                    <a:pt x="9988" y="18129"/>
                    <a:pt x="9942" y="17760"/>
                  </a:cubicBezTo>
                  <a:cubicBezTo>
                    <a:pt x="9897" y="17396"/>
                    <a:pt x="9758" y="17072"/>
                    <a:pt x="9359" y="16398"/>
                  </a:cubicBezTo>
                  <a:cubicBezTo>
                    <a:pt x="8531" y="15001"/>
                    <a:pt x="8506" y="14613"/>
                    <a:pt x="9182" y="13622"/>
                  </a:cubicBezTo>
                  <a:cubicBezTo>
                    <a:pt x="9510" y="13140"/>
                    <a:pt x="9696" y="12750"/>
                    <a:pt x="9698" y="12536"/>
                  </a:cubicBezTo>
                  <a:cubicBezTo>
                    <a:pt x="9698" y="12465"/>
                    <a:pt x="9745" y="12356"/>
                    <a:pt x="9801" y="12294"/>
                  </a:cubicBezTo>
                  <a:cubicBezTo>
                    <a:pt x="9895" y="12190"/>
                    <a:pt x="9919" y="12187"/>
                    <a:pt x="10180" y="12264"/>
                  </a:cubicBezTo>
                  <a:cubicBezTo>
                    <a:pt x="10533" y="12368"/>
                    <a:pt x="11011" y="12369"/>
                    <a:pt x="11360" y="12266"/>
                  </a:cubicBezTo>
                  <a:cubicBezTo>
                    <a:pt x="11708" y="12163"/>
                    <a:pt x="11821" y="12237"/>
                    <a:pt x="11870" y="12597"/>
                  </a:cubicBezTo>
                  <a:cubicBezTo>
                    <a:pt x="11903" y="12835"/>
                    <a:pt x="12076" y="13178"/>
                    <a:pt x="12400" y="13648"/>
                  </a:cubicBezTo>
                  <a:cubicBezTo>
                    <a:pt x="12479" y="13762"/>
                    <a:pt x="12525" y="13855"/>
                    <a:pt x="12504" y="13855"/>
                  </a:cubicBezTo>
                  <a:cubicBezTo>
                    <a:pt x="12483" y="13855"/>
                    <a:pt x="12522" y="13906"/>
                    <a:pt x="12590" y="13969"/>
                  </a:cubicBezTo>
                  <a:cubicBezTo>
                    <a:pt x="12658" y="14032"/>
                    <a:pt x="12693" y="14084"/>
                    <a:pt x="12666" y="14085"/>
                  </a:cubicBezTo>
                  <a:cubicBezTo>
                    <a:pt x="12640" y="14086"/>
                    <a:pt x="12663" y="14141"/>
                    <a:pt x="12717" y="14207"/>
                  </a:cubicBezTo>
                  <a:cubicBezTo>
                    <a:pt x="12788" y="14293"/>
                    <a:pt x="12821" y="14441"/>
                    <a:pt x="12835" y="14725"/>
                  </a:cubicBezTo>
                  <a:cubicBezTo>
                    <a:pt x="12860" y="15206"/>
                    <a:pt x="12761" y="15478"/>
                    <a:pt x="12268" y="16289"/>
                  </a:cubicBezTo>
                  <a:cubicBezTo>
                    <a:pt x="11773" y="17103"/>
                    <a:pt x="11616" y="17511"/>
                    <a:pt x="11622" y="17970"/>
                  </a:cubicBezTo>
                  <a:cubicBezTo>
                    <a:pt x="11627" y="18366"/>
                    <a:pt x="11651" y="18444"/>
                    <a:pt x="12072" y="19420"/>
                  </a:cubicBezTo>
                  <a:cubicBezTo>
                    <a:pt x="12397" y="20174"/>
                    <a:pt x="12530" y="20682"/>
                    <a:pt x="12530" y="21166"/>
                  </a:cubicBezTo>
                  <a:cubicBezTo>
                    <a:pt x="12530" y="21386"/>
                    <a:pt x="12548" y="21565"/>
                    <a:pt x="12569" y="21565"/>
                  </a:cubicBezTo>
                  <a:cubicBezTo>
                    <a:pt x="12591" y="21564"/>
                    <a:pt x="12744" y="21528"/>
                    <a:pt x="12909" y="21485"/>
                  </a:cubicBezTo>
                  <a:cubicBezTo>
                    <a:pt x="13074" y="21442"/>
                    <a:pt x="13217" y="21416"/>
                    <a:pt x="13226" y="21426"/>
                  </a:cubicBezTo>
                  <a:cubicBezTo>
                    <a:pt x="13235" y="21436"/>
                    <a:pt x="13226" y="21257"/>
                    <a:pt x="13206" y="21027"/>
                  </a:cubicBezTo>
                  <a:cubicBezTo>
                    <a:pt x="13165" y="20557"/>
                    <a:pt x="13021" y="20098"/>
                    <a:pt x="12676" y="19333"/>
                  </a:cubicBezTo>
                  <a:cubicBezTo>
                    <a:pt x="12064" y="17978"/>
                    <a:pt x="12093" y="17598"/>
                    <a:pt x="12912" y="16242"/>
                  </a:cubicBezTo>
                  <a:cubicBezTo>
                    <a:pt x="13619" y="15069"/>
                    <a:pt x="13633" y="14553"/>
                    <a:pt x="12982" y="13609"/>
                  </a:cubicBezTo>
                  <a:cubicBezTo>
                    <a:pt x="12196" y="12470"/>
                    <a:pt x="12148" y="11966"/>
                    <a:pt x="12694" y="10559"/>
                  </a:cubicBezTo>
                  <a:cubicBezTo>
                    <a:pt x="12834" y="10197"/>
                    <a:pt x="12996" y="9730"/>
                    <a:pt x="13054" y="9523"/>
                  </a:cubicBezTo>
                  <a:cubicBezTo>
                    <a:pt x="13236" y="8870"/>
                    <a:pt x="13166" y="7888"/>
                    <a:pt x="12896" y="7301"/>
                  </a:cubicBezTo>
                  <a:cubicBezTo>
                    <a:pt x="12811" y="7117"/>
                    <a:pt x="12801" y="7046"/>
                    <a:pt x="12848" y="6949"/>
                  </a:cubicBezTo>
                  <a:cubicBezTo>
                    <a:pt x="12905" y="6831"/>
                    <a:pt x="12910" y="6833"/>
                    <a:pt x="13059" y="7023"/>
                  </a:cubicBezTo>
                  <a:cubicBezTo>
                    <a:pt x="13264" y="7284"/>
                    <a:pt x="13555" y="7958"/>
                    <a:pt x="13626" y="8336"/>
                  </a:cubicBezTo>
                  <a:cubicBezTo>
                    <a:pt x="13756" y="9033"/>
                    <a:pt x="13679" y="9580"/>
                    <a:pt x="13315" y="10524"/>
                  </a:cubicBezTo>
                  <a:cubicBezTo>
                    <a:pt x="12902" y="11597"/>
                    <a:pt x="12853" y="12212"/>
                    <a:pt x="13134" y="12769"/>
                  </a:cubicBezTo>
                  <a:cubicBezTo>
                    <a:pt x="13211" y="12920"/>
                    <a:pt x="13263" y="13044"/>
                    <a:pt x="13250" y="13044"/>
                  </a:cubicBezTo>
                  <a:cubicBezTo>
                    <a:pt x="13238" y="13044"/>
                    <a:pt x="13317" y="13147"/>
                    <a:pt x="13426" y="13274"/>
                  </a:cubicBezTo>
                  <a:cubicBezTo>
                    <a:pt x="13854" y="13771"/>
                    <a:pt x="14155" y="14403"/>
                    <a:pt x="14155" y="14802"/>
                  </a:cubicBezTo>
                  <a:cubicBezTo>
                    <a:pt x="14155" y="15146"/>
                    <a:pt x="14005" y="15565"/>
                    <a:pt x="13681" y="16121"/>
                  </a:cubicBezTo>
                  <a:cubicBezTo>
                    <a:pt x="12921" y="17429"/>
                    <a:pt x="12834" y="17869"/>
                    <a:pt x="13178" y="18690"/>
                  </a:cubicBezTo>
                  <a:cubicBezTo>
                    <a:pt x="13279" y="18933"/>
                    <a:pt x="13349" y="19130"/>
                    <a:pt x="13331" y="19130"/>
                  </a:cubicBezTo>
                  <a:cubicBezTo>
                    <a:pt x="13314" y="19130"/>
                    <a:pt x="13337" y="19176"/>
                    <a:pt x="13382" y="19232"/>
                  </a:cubicBezTo>
                  <a:cubicBezTo>
                    <a:pt x="13428" y="19288"/>
                    <a:pt x="13473" y="19372"/>
                    <a:pt x="13482" y="19420"/>
                  </a:cubicBezTo>
                  <a:cubicBezTo>
                    <a:pt x="13492" y="19468"/>
                    <a:pt x="13527" y="19533"/>
                    <a:pt x="13559" y="19565"/>
                  </a:cubicBezTo>
                  <a:cubicBezTo>
                    <a:pt x="13687" y="19693"/>
                    <a:pt x="13956" y="20546"/>
                    <a:pt x="13964" y="20850"/>
                  </a:cubicBezTo>
                  <a:cubicBezTo>
                    <a:pt x="13968" y="21030"/>
                    <a:pt x="13993" y="21150"/>
                    <a:pt x="14024" y="21137"/>
                  </a:cubicBezTo>
                  <a:cubicBezTo>
                    <a:pt x="14053" y="21124"/>
                    <a:pt x="14183" y="21068"/>
                    <a:pt x="14313" y="21012"/>
                  </a:cubicBezTo>
                  <a:cubicBezTo>
                    <a:pt x="14442" y="20956"/>
                    <a:pt x="14568" y="20891"/>
                    <a:pt x="14593" y="20867"/>
                  </a:cubicBezTo>
                  <a:cubicBezTo>
                    <a:pt x="14692" y="20770"/>
                    <a:pt x="14492" y="20113"/>
                    <a:pt x="14100" y="19252"/>
                  </a:cubicBezTo>
                  <a:cubicBezTo>
                    <a:pt x="13634" y="18228"/>
                    <a:pt x="13552" y="17926"/>
                    <a:pt x="13632" y="17530"/>
                  </a:cubicBezTo>
                  <a:cubicBezTo>
                    <a:pt x="13712" y="17136"/>
                    <a:pt x="13795" y="16944"/>
                    <a:pt x="14160" y="16312"/>
                  </a:cubicBezTo>
                  <a:cubicBezTo>
                    <a:pt x="14924" y="14988"/>
                    <a:pt x="14923" y="14591"/>
                    <a:pt x="14152" y="13471"/>
                  </a:cubicBezTo>
                  <a:cubicBezTo>
                    <a:pt x="13952" y="13180"/>
                    <a:pt x="13726" y="12791"/>
                    <a:pt x="13650" y="12607"/>
                  </a:cubicBezTo>
                  <a:cubicBezTo>
                    <a:pt x="13449" y="12121"/>
                    <a:pt x="13490" y="11641"/>
                    <a:pt x="13824" y="10609"/>
                  </a:cubicBezTo>
                  <a:lnTo>
                    <a:pt x="14077" y="9826"/>
                  </a:lnTo>
                  <a:lnTo>
                    <a:pt x="14076" y="9072"/>
                  </a:lnTo>
                  <a:cubicBezTo>
                    <a:pt x="14075" y="8391"/>
                    <a:pt x="14062" y="8284"/>
                    <a:pt x="13938" y="7958"/>
                  </a:cubicBezTo>
                  <a:cubicBezTo>
                    <a:pt x="13819" y="7644"/>
                    <a:pt x="13812" y="7587"/>
                    <a:pt x="13879" y="7526"/>
                  </a:cubicBezTo>
                  <a:cubicBezTo>
                    <a:pt x="13972" y="7440"/>
                    <a:pt x="14085" y="7580"/>
                    <a:pt x="14285" y="8029"/>
                  </a:cubicBezTo>
                  <a:cubicBezTo>
                    <a:pt x="14658" y="8862"/>
                    <a:pt x="14659" y="9556"/>
                    <a:pt x="14290" y="10829"/>
                  </a:cubicBezTo>
                  <a:cubicBezTo>
                    <a:pt x="14021" y="11757"/>
                    <a:pt x="13988" y="12161"/>
                    <a:pt x="14148" y="12551"/>
                  </a:cubicBezTo>
                  <a:cubicBezTo>
                    <a:pt x="14201" y="12679"/>
                    <a:pt x="14253" y="12806"/>
                    <a:pt x="14264" y="12835"/>
                  </a:cubicBezTo>
                  <a:cubicBezTo>
                    <a:pt x="14276" y="12864"/>
                    <a:pt x="14339" y="12955"/>
                    <a:pt x="14404" y="13038"/>
                  </a:cubicBezTo>
                  <a:cubicBezTo>
                    <a:pt x="14747" y="13475"/>
                    <a:pt x="14950" y="13792"/>
                    <a:pt x="15107" y="14133"/>
                  </a:cubicBezTo>
                  <a:cubicBezTo>
                    <a:pt x="15421" y="14818"/>
                    <a:pt x="15336" y="15216"/>
                    <a:pt x="14574" y="16638"/>
                  </a:cubicBezTo>
                  <a:cubicBezTo>
                    <a:pt x="14087" y="17546"/>
                    <a:pt x="14092" y="17791"/>
                    <a:pt x="14626" y="19002"/>
                  </a:cubicBezTo>
                  <a:cubicBezTo>
                    <a:pt x="14828" y="19462"/>
                    <a:pt x="14982" y="19859"/>
                    <a:pt x="14968" y="19884"/>
                  </a:cubicBezTo>
                  <a:cubicBezTo>
                    <a:pt x="14954" y="19909"/>
                    <a:pt x="14977" y="19960"/>
                    <a:pt x="15018" y="19999"/>
                  </a:cubicBezTo>
                  <a:cubicBezTo>
                    <a:pt x="15060" y="20037"/>
                    <a:pt x="15109" y="20182"/>
                    <a:pt x="15129" y="20323"/>
                  </a:cubicBezTo>
                  <a:cubicBezTo>
                    <a:pt x="15148" y="20464"/>
                    <a:pt x="15174" y="20579"/>
                    <a:pt x="15187" y="20579"/>
                  </a:cubicBezTo>
                  <a:cubicBezTo>
                    <a:pt x="15200" y="20579"/>
                    <a:pt x="15316" y="20511"/>
                    <a:pt x="15444" y="20429"/>
                  </a:cubicBezTo>
                  <a:cubicBezTo>
                    <a:pt x="15626" y="20310"/>
                    <a:pt x="15675" y="20246"/>
                    <a:pt x="15675" y="20125"/>
                  </a:cubicBezTo>
                  <a:cubicBezTo>
                    <a:pt x="15674" y="19935"/>
                    <a:pt x="15496" y="19503"/>
                    <a:pt x="15212" y="19006"/>
                  </a:cubicBezTo>
                  <a:cubicBezTo>
                    <a:pt x="14883" y="18430"/>
                    <a:pt x="14768" y="18101"/>
                    <a:pt x="14767" y="17739"/>
                  </a:cubicBezTo>
                  <a:cubicBezTo>
                    <a:pt x="14767" y="17420"/>
                    <a:pt x="14856" y="17130"/>
                    <a:pt x="14937" y="17186"/>
                  </a:cubicBezTo>
                  <a:cubicBezTo>
                    <a:pt x="14961" y="17202"/>
                    <a:pt x="14992" y="17340"/>
                    <a:pt x="15006" y="17492"/>
                  </a:cubicBezTo>
                  <a:cubicBezTo>
                    <a:pt x="15020" y="17644"/>
                    <a:pt x="15071" y="17873"/>
                    <a:pt x="15120" y="18000"/>
                  </a:cubicBezTo>
                  <a:cubicBezTo>
                    <a:pt x="15169" y="18128"/>
                    <a:pt x="15208" y="18239"/>
                    <a:pt x="15207" y="18247"/>
                  </a:cubicBezTo>
                  <a:cubicBezTo>
                    <a:pt x="15205" y="18255"/>
                    <a:pt x="15252" y="18314"/>
                    <a:pt x="15311" y="18379"/>
                  </a:cubicBezTo>
                  <a:cubicBezTo>
                    <a:pt x="15369" y="18444"/>
                    <a:pt x="15405" y="18519"/>
                    <a:pt x="15390" y="18546"/>
                  </a:cubicBezTo>
                  <a:cubicBezTo>
                    <a:pt x="15375" y="18574"/>
                    <a:pt x="15395" y="18610"/>
                    <a:pt x="15436" y="18628"/>
                  </a:cubicBezTo>
                  <a:cubicBezTo>
                    <a:pt x="15542" y="18672"/>
                    <a:pt x="16028" y="19506"/>
                    <a:pt x="16069" y="19711"/>
                  </a:cubicBezTo>
                  <a:cubicBezTo>
                    <a:pt x="16088" y="19806"/>
                    <a:pt x="16121" y="19895"/>
                    <a:pt x="16144" y="19911"/>
                  </a:cubicBezTo>
                  <a:cubicBezTo>
                    <a:pt x="16166" y="19926"/>
                    <a:pt x="16310" y="19836"/>
                    <a:pt x="16462" y="19710"/>
                  </a:cubicBezTo>
                  <a:cubicBezTo>
                    <a:pt x="16615" y="19585"/>
                    <a:pt x="16758" y="19494"/>
                    <a:pt x="16780" y="19510"/>
                  </a:cubicBezTo>
                  <a:cubicBezTo>
                    <a:pt x="16803" y="19525"/>
                    <a:pt x="16834" y="19517"/>
                    <a:pt x="16849" y="19490"/>
                  </a:cubicBezTo>
                  <a:cubicBezTo>
                    <a:pt x="16864" y="19463"/>
                    <a:pt x="16768" y="19290"/>
                    <a:pt x="16637" y="19105"/>
                  </a:cubicBezTo>
                  <a:lnTo>
                    <a:pt x="16398" y="18769"/>
                  </a:lnTo>
                  <a:lnTo>
                    <a:pt x="16539" y="18616"/>
                  </a:lnTo>
                  <a:lnTo>
                    <a:pt x="16679" y="18464"/>
                  </a:lnTo>
                  <a:lnTo>
                    <a:pt x="16929" y="18774"/>
                  </a:lnTo>
                  <a:lnTo>
                    <a:pt x="17178" y="19083"/>
                  </a:lnTo>
                  <a:lnTo>
                    <a:pt x="17459" y="18798"/>
                  </a:lnTo>
                  <a:lnTo>
                    <a:pt x="17739" y="18513"/>
                  </a:lnTo>
                  <a:lnTo>
                    <a:pt x="17586" y="18299"/>
                  </a:lnTo>
                  <a:cubicBezTo>
                    <a:pt x="17502" y="18181"/>
                    <a:pt x="17344" y="18019"/>
                    <a:pt x="17235" y="17940"/>
                  </a:cubicBezTo>
                  <a:cubicBezTo>
                    <a:pt x="17041" y="17797"/>
                    <a:pt x="17038" y="17792"/>
                    <a:pt x="17116" y="17625"/>
                  </a:cubicBezTo>
                  <a:cubicBezTo>
                    <a:pt x="17160" y="17532"/>
                    <a:pt x="17220" y="17440"/>
                    <a:pt x="17251" y="17419"/>
                  </a:cubicBezTo>
                  <a:cubicBezTo>
                    <a:pt x="17326" y="17367"/>
                    <a:pt x="17700" y="17659"/>
                    <a:pt x="17863" y="17897"/>
                  </a:cubicBezTo>
                  <a:cubicBezTo>
                    <a:pt x="17936" y="18002"/>
                    <a:pt x="18014" y="18087"/>
                    <a:pt x="18037" y="18087"/>
                  </a:cubicBezTo>
                  <a:cubicBezTo>
                    <a:pt x="18060" y="18087"/>
                    <a:pt x="18175" y="17953"/>
                    <a:pt x="18293" y="17789"/>
                  </a:cubicBezTo>
                  <a:cubicBezTo>
                    <a:pt x="18444" y="17578"/>
                    <a:pt x="18492" y="17471"/>
                    <a:pt x="18455" y="17422"/>
                  </a:cubicBezTo>
                  <a:cubicBezTo>
                    <a:pt x="18426" y="17383"/>
                    <a:pt x="18420" y="17327"/>
                    <a:pt x="18442" y="17298"/>
                  </a:cubicBezTo>
                  <a:cubicBezTo>
                    <a:pt x="18463" y="17270"/>
                    <a:pt x="18459" y="17265"/>
                    <a:pt x="18433" y="17289"/>
                  </a:cubicBezTo>
                  <a:cubicBezTo>
                    <a:pt x="18377" y="17340"/>
                    <a:pt x="18234" y="17225"/>
                    <a:pt x="18271" y="17160"/>
                  </a:cubicBezTo>
                  <a:cubicBezTo>
                    <a:pt x="18285" y="17135"/>
                    <a:pt x="18261" y="17082"/>
                    <a:pt x="18218" y="17043"/>
                  </a:cubicBezTo>
                  <a:cubicBezTo>
                    <a:pt x="18175" y="17003"/>
                    <a:pt x="18140" y="16989"/>
                    <a:pt x="18140" y="17011"/>
                  </a:cubicBezTo>
                  <a:cubicBezTo>
                    <a:pt x="18140" y="17033"/>
                    <a:pt x="18071" y="16997"/>
                    <a:pt x="17987" y="16931"/>
                  </a:cubicBezTo>
                  <a:cubicBezTo>
                    <a:pt x="17903" y="16865"/>
                    <a:pt x="17762" y="16794"/>
                    <a:pt x="17673" y="16774"/>
                  </a:cubicBezTo>
                  <a:cubicBezTo>
                    <a:pt x="17525" y="16742"/>
                    <a:pt x="17504" y="16757"/>
                    <a:pt x="17432" y="16947"/>
                  </a:cubicBezTo>
                  <a:cubicBezTo>
                    <a:pt x="17328" y="17224"/>
                    <a:pt x="17196" y="17295"/>
                    <a:pt x="16872" y="17245"/>
                  </a:cubicBezTo>
                  <a:cubicBezTo>
                    <a:pt x="16399" y="17173"/>
                    <a:pt x="15350" y="16491"/>
                    <a:pt x="15380" y="16275"/>
                  </a:cubicBezTo>
                  <a:cubicBezTo>
                    <a:pt x="15386" y="16235"/>
                    <a:pt x="15472" y="15994"/>
                    <a:pt x="15571" y="15739"/>
                  </a:cubicBezTo>
                  <a:cubicBezTo>
                    <a:pt x="15722" y="15350"/>
                    <a:pt x="15751" y="15205"/>
                    <a:pt x="15752" y="14841"/>
                  </a:cubicBezTo>
                  <a:cubicBezTo>
                    <a:pt x="15754" y="14337"/>
                    <a:pt x="15682" y="14166"/>
                    <a:pt x="15114" y="13341"/>
                  </a:cubicBezTo>
                  <a:cubicBezTo>
                    <a:pt x="14620" y="12624"/>
                    <a:pt x="14550" y="12452"/>
                    <a:pt x="14554" y="11971"/>
                  </a:cubicBezTo>
                  <a:cubicBezTo>
                    <a:pt x="14556" y="11680"/>
                    <a:pt x="14608" y="11384"/>
                    <a:pt x="14736" y="10927"/>
                  </a:cubicBezTo>
                  <a:cubicBezTo>
                    <a:pt x="14902" y="10337"/>
                    <a:pt x="14915" y="10233"/>
                    <a:pt x="14913" y="9536"/>
                  </a:cubicBezTo>
                  <a:cubicBezTo>
                    <a:pt x="14912" y="8899"/>
                    <a:pt x="14893" y="8734"/>
                    <a:pt x="14797" y="8468"/>
                  </a:cubicBezTo>
                  <a:cubicBezTo>
                    <a:pt x="14711" y="8233"/>
                    <a:pt x="14697" y="8134"/>
                    <a:pt x="14740" y="8076"/>
                  </a:cubicBezTo>
                  <a:cubicBezTo>
                    <a:pt x="14824" y="7964"/>
                    <a:pt x="14904" y="8059"/>
                    <a:pt x="15068" y="8464"/>
                  </a:cubicBezTo>
                  <a:cubicBezTo>
                    <a:pt x="15401" y="9285"/>
                    <a:pt x="15420" y="9887"/>
                    <a:pt x="15147" y="11055"/>
                  </a:cubicBezTo>
                  <a:cubicBezTo>
                    <a:pt x="14974" y="11789"/>
                    <a:pt x="14951" y="12279"/>
                    <a:pt x="15079" y="12495"/>
                  </a:cubicBezTo>
                  <a:cubicBezTo>
                    <a:pt x="15125" y="12573"/>
                    <a:pt x="15150" y="12638"/>
                    <a:pt x="15133" y="12638"/>
                  </a:cubicBezTo>
                  <a:cubicBezTo>
                    <a:pt x="15117" y="12638"/>
                    <a:pt x="15163" y="12703"/>
                    <a:pt x="15235" y="12783"/>
                  </a:cubicBezTo>
                  <a:cubicBezTo>
                    <a:pt x="15308" y="12863"/>
                    <a:pt x="15354" y="12952"/>
                    <a:pt x="15338" y="12980"/>
                  </a:cubicBezTo>
                  <a:cubicBezTo>
                    <a:pt x="15322" y="13008"/>
                    <a:pt x="15342" y="13045"/>
                    <a:pt x="15381" y="13062"/>
                  </a:cubicBezTo>
                  <a:cubicBezTo>
                    <a:pt x="15469" y="13099"/>
                    <a:pt x="15961" y="13796"/>
                    <a:pt x="15901" y="13799"/>
                  </a:cubicBezTo>
                  <a:cubicBezTo>
                    <a:pt x="15878" y="13800"/>
                    <a:pt x="15899" y="13826"/>
                    <a:pt x="15947" y="13857"/>
                  </a:cubicBezTo>
                  <a:cubicBezTo>
                    <a:pt x="16054" y="13926"/>
                    <a:pt x="16252" y="14489"/>
                    <a:pt x="16252" y="14724"/>
                  </a:cubicBezTo>
                  <a:cubicBezTo>
                    <a:pt x="16252" y="14847"/>
                    <a:pt x="16299" y="14932"/>
                    <a:pt x="16425" y="15038"/>
                  </a:cubicBezTo>
                  <a:cubicBezTo>
                    <a:pt x="16672" y="15246"/>
                    <a:pt x="17132" y="15467"/>
                    <a:pt x="17461" y="15536"/>
                  </a:cubicBezTo>
                  <a:cubicBezTo>
                    <a:pt x="17616" y="15569"/>
                    <a:pt x="17761" y="15616"/>
                    <a:pt x="17784" y="15642"/>
                  </a:cubicBezTo>
                  <a:cubicBezTo>
                    <a:pt x="17807" y="15667"/>
                    <a:pt x="17794" y="15808"/>
                    <a:pt x="17754" y="15954"/>
                  </a:cubicBezTo>
                  <a:lnTo>
                    <a:pt x="17681" y="16219"/>
                  </a:lnTo>
                  <a:lnTo>
                    <a:pt x="17873" y="16253"/>
                  </a:lnTo>
                  <a:cubicBezTo>
                    <a:pt x="17999" y="16276"/>
                    <a:pt x="18184" y="16397"/>
                    <a:pt x="18415" y="16607"/>
                  </a:cubicBezTo>
                  <a:cubicBezTo>
                    <a:pt x="18608" y="16783"/>
                    <a:pt x="18787" y="16928"/>
                    <a:pt x="18813" y="16928"/>
                  </a:cubicBezTo>
                  <a:cubicBezTo>
                    <a:pt x="18840" y="16928"/>
                    <a:pt x="18946" y="16770"/>
                    <a:pt x="19050" y="16578"/>
                  </a:cubicBezTo>
                  <a:cubicBezTo>
                    <a:pt x="19238" y="16228"/>
                    <a:pt x="19239" y="16228"/>
                    <a:pt x="19122" y="16179"/>
                  </a:cubicBezTo>
                  <a:cubicBezTo>
                    <a:pt x="19058" y="16152"/>
                    <a:pt x="18888" y="16022"/>
                    <a:pt x="18744" y="15891"/>
                  </a:cubicBezTo>
                  <a:cubicBezTo>
                    <a:pt x="18442" y="15615"/>
                    <a:pt x="18203" y="15479"/>
                    <a:pt x="18023" y="15479"/>
                  </a:cubicBezTo>
                  <a:cubicBezTo>
                    <a:pt x="17841" y="15479"/>
                    <a:pt x="17829" y="15446"/>
                    <a:pt x="17901" y="15141"/>
                  </a:cubicBezTo>
                  <a:lnTo>
                    <a:pt x="17965" y="14870"/>
                  </a:lnTo>
                  <a:lnTo>
                    <a:pt x="18187" y="14880"/>
                  </a:lnTo>
                  <a:cubicBezTo>
                    <a:pt x="18409" y="14892"/>
                    <a:pt x="18583" y="14990"/>
                    <a:pt x="19102" y="15395"/>
                  </a:cubicBezTo>
                  <a:cubicBezTo>
                    <a:pt x="19462" y="15676"/>
                    <a:pt x="19512" y="15661"/>
                    <a:pt x="19677" y="15217"/>
                  </a:cubicBezTo>
                  <a:cubicBezTo>
                    <a:pt x="19755" y="15009"/>
                    <a:pt x="19817" y="14826"/>
                    <a:pt x="19817" y="14810"/>
                  </a:cubicBezTo>
                  <a:cubicBezTo>
                    <a:pt x="19817" y="14795"/>
                    <a:pt x="19762" y="14782"/>
                    <a:pt x="19693" y="14782"/>
                  </a:cubicBezTo>
                  <a:cubicBezTo>
                    <a:pt x="19560" y="14782"/>
                    <a:pt x="19162" y="14569"/>
                    <a:pt x="18741" y="14272"/>
                  </a:cubicBezTo>
                  <a:cubicBezTo>
                    <a:pt x="18596" y="14169"/>
                    <a:pt x="18371" y="14065"/>
                    <a:pt x="18243" y="14041"/>
                  </a:cubicBezTo>
                  <a:lnTo>
                    <a:pt x="18009" y="13997"/>
                  </a:lnTo>
                  <a:lnTo>
                    <a:pt x="17993" y="13664"/>
                  </a:lnTo>
                  <a:cubicBezTo>
                    <a:pt x="17981" y="13411"/>
                    <a:pt x="17996" y="13324"/>
                    <a:pt x="18056" y="13299"/>
                  </a:cubicBezTo>
                  <a:cubicBezTo>
                    <a:pt x="18182" y="13245"/>
                    <a:pt x="18684" y="13434"/>
                    <a:pt x="18960" y="13638"/>
                  </a:cubicBezTo>
                  <a:cubicBezTo>
                    <a:pt x="19314" y="13901"/>
                    <a:pt x="19622" y="14043"/>
                    <a:pt x="19850" y="14051"/>
                  </a:cubicBezTo>
                  <a:cubicBezTo>
                    <a:pt x="20038" y="14058"/>
                    <a:pt x="20047" y="14049"/>
                    <a:pt x="20106" y="13797"/>
                  </a:cubicBezTo>
                  <a:cubicBezTo>
                    <a:pt x="20246" y="13196"/>
                    <a:pt x="20245" y="13226"/>
                    <a:pt x="20138" y="13257"/>
                  </a:cubicBezTo>
                  <a:cubicBezTo>
                    <a:pt x="19957" y="13309"/>
                    <a:pt x="19401" y="13107"/>
                    <a:pt x="18969" y="12831"/>
                  </a:cubicBezTo>
                  <a:cubicBezTo>
                    <a:pt x="18734" y="12681"/>
                    <a:pt x="18400" y="12518"/>
                    <a:pt x="18227" y="12467"/>
                  </a:cubicBezTo>
                  <a:lnTo>
                    <a:pt x="17912" y="12376"/>
                  </a:lnTo>
                  <a:lnTo>
                    <a:pt x="17843" y="12037"/>
                  </a:lnTo>
                  <a:cubicBezTo>
                    <a:pt x="17804" y="11851"/>
                    <a:pt x="17788" y="11672"/>
                    <a:pt x="17806" y="11640"/>
                  </a:cubicBezTo>
                  <a:cubicBezTo>
                    <a:pt x="17878" y="11510"/>
                    <a:pt x="18341" y="11661"/>
                    <a:pt x="19009" y="12030"/>
                  </a:cubicBezTo>
                  <a:cubicBezTo>
                    <a:pt x="19592" y="12352"/>
                    <a:pt x="19738" y="12410"/>
                    <a:pt x="19991" y="12417"/>
                  </a:cubicBezTo>
                  <a:cubicBezTo>
                    <a:pt x="20154" y="12422"/>
                    <a:pt x="20302" y="12410"/>
                    <a:pt x="20320" y="12390"/>
                  </a:cubicBezTo>
                  <a:cubicBezTo>
                    <a:pt x="20337" y="12371"/>
                    <a:pt x="20369" y="12203"/>
                    <a:pt x="20389" y="12016"/>
                  </a:cubicBezTo>
                  <a:lnTo>
                    <a:pt x="20425" y="11678"/>
                  </a:lnTo>
                  <a:lnTo>
                    <a:pt x="20257" y="11700"/>
                  </a:lnTo>
                  <a:cubicBezTo>
                    <a:pt x="19959" y="11739"/>
                    <a:pt x="19544" y="11598"/>
                    <a:pt x="18892" y="11237"/>
                  </a:cubicBezTo>
                  <a:cubicBezTo>
                    <a:pt x="18337" y="10929"/>
                    <a:pt x="18205" y="10880"/>
                    <a:pt x="17878" y="10854"/>
                  </a:cubicBezTo>
                  <a:lnTo>
                    <a:pt x="17504" y="10824"/>
                  </a:lnTo>
                  <a:lnTo>
                    <a:pt x="17423" y="10601"/>
                  </a:lnTo>
                  <a:cubicBezTo>
                    <a:pt x="17378" y="10477"/>
                    <a:pt x="17299" y="10284"/>
                    <a:pt x="17246" y="10170"/>
                  </a:cubicBezTo>
                  <a:lnTo>
                    <a:pt x="17152" y="9965"/>
                  </a:lnTo>
                  <a:lnTo>
                    <a:pt x="17280" y="9900"/>
                  </a:lnTo>
                  <a:cubicBezTo>
                    <a:pt x="17524" y="9777"/>
                    <a:pt x="18082" y="9926"/>
                    <a:pt x="18812" y="10310"/>
                  </a:cubicBezTo>
                  <a:cubicBezTo>
                    <a:pt x="19560" y="10703"/>
                    <a:pt x="19783" y="10782"/>
                    <a:pt x="20153" y="10782"/>
                  </a:cubicBezTo>
                  <a:lnTo>
                    <a:pt x="20410" y="10782"/>
                  </a:lnTo>
                  <a:lnTo>
                    <a:pt x="20376" y="10179"/>
                  </a:lnTo>
                  <a:cubicBezTo>
                    <a:pt x="20267" y="8204"/>
                    <a:pt x="19488" y="6037"/>
                    <a:pt x="18288" y="4373"/>
                  </a:cubicBezTo>
                  <a:cubicBezTo>
                    <a:pt x="18135" y="4160"/>
                    <a:pt x="18015" y="3961"/>
                    <a:pt x="18023" y="3931"/>
                  </a:cubicBezTo>
                  <a:cubicBezTo>
                    <a:pt x="18031" y="3901"/>
                    <a:pt x="18017" y="3889"/>
                    <a:pt x="17993" y="3906"/>
                  </a:cubicBezTo>
                  <a:cubicBezTo>
                    <a:pt x="17968" y="3923"/>
                    <a:pt x="17798" y="3768"/>
                    <a:pt x="17613" y="3562"/>
                  </a:cubicBezTo>
                  <a:cubicBezTo>
                    <a:pt x="17429" y="3357"/>
                    <a:pt x="17298" y="3189"/>
                    <a:pt x="17322" y="3189"/>
                  </a:cubicBezTo>
                  <a:cubicBezTo>
                    <a:pt x="17346" y="3189"/>
                    <a:pt x="17337" y="3149"/>
                    <a:pt x="17301" y="3102"/>
                  </a:cubicBezTo>
                  <a:cubicBezTo>
                    <a:pt x="17265" y="3055"/>
                    <a:pt x="17220" y="3028"/>
                    <a:pt x="17199" y="3041"/>
                  </a:cubicBezTo>
                  <a:cubicBezTo>
                    <a:pt x="17179" y="3055"/>
                    <a:pt x="17023" y="2941"/>
                    <a:pt x="16852" y="2787"/>
                  </a:cubicBezTo>
                  <a:cubicBezTo>
                    <a:pt x="15736" y="1782"/>
                    <a:pt x="14190" y="968"/>
                    <a:pt x="12791" y="652"/>
                  </a:cubicBezTo>
                  <a:cubicBezTo>
                    <a:pt x="12545" y="596"/>
                    <a:pt x="12333" y="525"/>
                    <a:pt x="12319" y="493"/>
                  </a:cubicBezTo>
                  <a:cubicBezTo>
                    <a:pt x="12303" y="454"/>
                    <a:pt x="13869" y="430"/>
                    <a:pt x="16947" y="420"/>
                  </a:cubicBezTo>
                  <a:lnTo>
                    <a:pt x="21600" y="405"/>
                  </a:lnTo>
                  <a:lnTo>
                    <a:pt x="21600" y="0"/>
                  </a:lnTo>
                  <a:lnTo>
                    <a:pt x="10800" y="0"/>
                  </a:lnTo>
                  <a:lnTo>
                    <a:pt x="0" y="0"/>
                  </a:lnTo>
                  <a:close/>
                </a:path>
              </a:pathLst>
            </a:custGeom>
            <a:ln w="12700" cap="flat">
              <a:noFill/>
              <a:miter lim="400000"/>
            </a:ln>
            <a:effectLst/>
          </p:spPr>
        </p:pic>
      </p:grpSp>
      <p:sp>
        <p:nvSpPr>
          <p:cNvPr id="210" name="Overdrevne signaler, der taler til vores instinkter, og som vi derfor næsten ikke kan lade være at handle på."/>
          <p:cNvSpPr txBox="1"/>
          <p:nvPr/>
        </p:nvSpPr>
        <p:spPr>
          <a:xfrm>
            <a:off x="15009717" y="9628935"/>
            <a:ext cx="6076870" cy="228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3600">
                <a:solidFill>
                  <a:srgbClr val="545454"/>
                </a:solidFill>
                <a:latin typeface="Helvetica"/>
                <a:ea typeface="Helvetica"/>
                <a:cs typeface="Helvetica"/>
                <a:sym typeface="Helvetica"/>
              </a:defRPr>
            </a:lvl1pPr>
          </a:lstStyle>
          <a:p>
            <a:r>
              <a:t>Overdrevne signaler, der taler til vores instinkter, og som vi derfor næsten ikke kan lade være at handle på. </a:t>
            </a:r>
          </a:p>
        </p:txBody>
      </p:sp>
      <p:pic>
        <p:nvPicPr>
          <p:cNvPr id="211" name="indsat-film.png" descr="indsat-film.png"/>
          <p:cNvPicPr>
            <a:picLocks noChangeAspect="1"/>
          </p:cNvPicPr>
          <p:nvPr/>
        </p:nvPicPr>
        <p:blipFill>
          <a:blip r:embed="rId4"/>
          <a:stretch>
            <a:fillRect/>
          </a:stretch>
        </p:blipFill>
        <p:spPr>
          <a:xfrm>
            <a:off x="724402" y="9171337"/>
            <a:ext cx="3568701" cy="3568701"/>
          </a:xfrm>
          <a:prstGeom prst="rect">
            <a:avLst/>
          </a:prstGeom>
          <a:ln w="12700">
            <a:miter lim="400000"/>
          </a:ln>
        </p:spPr>
      </p:pic>
      <p:sp>
        <p:nvSpPr>
          <p:cNvPr id="212" name="Starbucks’ allerførste logodesign forestillede en dobbelthalede havfrue. I græsk mytologi lokkede sirener sømænd til at få deres skibe til at forliste nær små øers kyster. Starbucks-logoet havde en lignende effekt, men lokkede i stedet kunder til at købe"/>
          <p:cNvSpPr txBox="1"/>
          <p:nvPr/>
        </p:nvSpPr>
        <p:spPr>
          <a:xfrm>
            <a:off x="4906176" y="9533287"/>
            <a:ext cx="7681994" cy="284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lvl1pPr>
          </a:lstStyle>
          <a:p>
            <a:r>
              <a:t>Starbucks’ allerførste logodesign forestillede en dobbelthalede havfrue. I græsk mytologi lokkede sirener sømænd til at få deres skibe til at forliste nær små øers kyster. Starbucks-logoet havde en lignende effekt, men lokkede i stedet kunder til at købe lækker kaffe.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4"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215" name="Attention (Opmærksomhed)…"/>
          <p:cNvSpPr txBox="1">
            <a:spLocks noGrp="1"/>
          </p:cNvSpPr>
          <p:nvPr>
            <p:ph type="body" sz="half" idx="1"/>
          </p:nvPr>
        </p:nvSpPr>
        <p:spPr>
          <a:xfrm>
            <a:off x="1206500" y="2729994"/>
            <a:ext cx="14523846" cy="7254587"/>
          </a:xfrm>
          <a:prstGeom prst="rect">
            <a:avLst/>
          </a:prstGeom>
        </p:spPr>
        <p:txBody>
          <a:bodyPr/>
          <a:lstStyle/>
          <a:p>
            <a:pPr marL="0" indent="0" defTabSz="457200">
              <a:spcBef>
                <a:spcPts val="0"/>
              </a:spcBef>
              <a:buSzTx/>
              <a:buNone/>
              <a:defRPr sz="2000">
                <a:solidFill>
                  <a:srgbClr val="545454"/>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chemeClr val="accent4">
                    <a:hueOff val="-297102"/>
                    <a:satOff val="16978"/>
                    <a:lumOff val="-20883"/>
                  </a:schemeClr>
                </a:solidFill>
                <a:latin typeface="Helvetica"/>
                <a:ea typeface="Helvetica"/>
                <a:cs typeface="Helvetica"/>
                <a:sym typeface="Helvetica"/>
              </a:defRPr>
            </a:pPr>
            <a:r>
              <a:t> Instinkter </a:t>
            </a:r>
          </a:p>
          <a:p>
            <a:pPr marL="742949" indent="-349249" defTabSz="457200">
              <a:spcBef>
                <a:spcPts val="0"/>
              </a:spcBef>
              <a:buAutoNum type="arabicPeriod"/>
              <a:defRPr sz="2000" b="1">
                <a:solidFill>
                  <a:srgbClr val="929292"/>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br/>
            <a:r>
              <a:rPr sz="6000" b="1"/>
              <a:t>M</a:t>
            </a:r>
            <a:r>
              <a:rPr sz="4500"/>
              <a:t>eaning </a:t>
            </a:r>
            <a:r>
              <a:t>(Betydninger) </a:t>
            </a:r>
            <a:br/>
            <a:r>
              <a:rPr sz="6000" b="1"/>
              <a:t>M</a:t>
            </a:r>
            <a:r>
              <a:rPr sz="4500"/>
              <a:t>emory </a:t>
            </a:r>
            <a:r>
              <a:t>(Modtager skal kunne huske og genkalde logoet) </a:t>
            </a:r>
          </a:p>
        </p:txBody>
      </p:sp>
      <p:pic>
        <p:nvPicPr>
          <p:cNvPr id="216" name="Billede" descr="Billede"/>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422680" y="969828"/>
            <a:ext cx="10425156" cy="11776344"/>
          </a:xfrm>
          <a:custGeom>
            <a:avLst/>
            <a:gdLst/>
            <a:ahLst/>
            <a:cxnLst>
              <a:cxn ang="0">
                <a:pos x="wd2" y="hd2"/>
              </a:cxn>
              <a:cxn ang="5400000">
                <a:pos x="wd2" y="hd2"/>
              </a:cxn>
              <a:cxn ang="10800000">
                <a:pos x="wd2" y="hd2"/>
              </a:cxn>
              <a:cxn ang="16200000">
                <a:pos x="wd2" y="hd2"/>
              </a:cxn>
            </a:cxnLst>
            <a:rect l="0" t="0" r="r" b="b"/>
            <a:pathLst>
              <a:path w="21442" h="21584" extrusionOk="0">
                <a:moveTo>
                  <a:pt x="9318" y="0"/>
                </a:moveTo>
                <a:cubicBezTo>
                  <a:pt x="8310" y="2"/>
                  <a:pt x="7233" y="469"/>
                  <a:pt x="6247" y="1336"/>
                </a:cubicBezTo>
                <a:cubicBezTo>
                  <a:pt x="5702" y="1816"/>
                  <a:pt x="5667" y="1858"/>
                  <a:pt x="5162" y="2644"/>
                </a:cubicBezTo>
                <a:cubicBezTo>
                  <a:pt x="4249" y="4067"/>
                  <a:pt x="3769" y="4693"/>
                  <a:pt x="3257" y="5128"/>
                </a:cubicBezTo>
                <a:cubicBezTo>
                  <a:pt x="2586" y="5699"/>
                  <a:pt x="2185" y="5958"/>
                  <a:pt x="1492" y="6272"/>
                </a:cubicBezTo>
                <a:cubicBezTo>
                  <a:pt x="1256" y="6380"/>
                  <a:pt x="1006" y="6511"/>
                  <a:pt x="938" y="6565"/>
                </a:cubicBezTo>
                <a:cubicBezTo>
                  <a:pt x="719" y="6736"/>
                  <a:pt x="682" y="7009"/>
                  <a:pt x="847" y="7248"/>
                </a:cubicBezTo>
                <a:cubicBezTo>
                  <a:pt x="885" y="7303"/>
                  <a:pt x="1072" y="7523"/>
                  <a:pt x="1261" y="7736"/>
                </a:cubicBezTo>
                <a:cubicBezTo>
                  <a:pt x="1451" y="7949"/>
                  <a:pt x="1688" y="8244"/>
                  <a:pt x="1788" y="8392"/>
                </a:cubicBezTo>
                <a:cubicBezTo>
                  <a:pt x="2008" y="8717"/>
                  <a:pt x="2443" y="9486"/>
                  <a:pt x="2549" y="9740"/>
                </a:cubicBezTo>
                <a:lnTo>
                  <a:pt x="2626" y="9924"/>
                </a:lnTo>
                <a:lnTo>
                  <a:pt x="2514" y="10050"/>
                </a:lnTo>
                <a:cubicBezTo>
                  <a:pt x="2150" y="10461"/>
                  <a:pt x="1335" y="11682"/>
                  <a:pt x="1086" y="12190"/>
                </a:cubicBezTo>
                <a:cubicBezTo>
                  <a:pt x="891" y="12587"/>
                  <a:pt x="567" y="13414"/>
                  <a:pt x="399" y="13944"/>
                </a:cubicBezTo>
                <a:cubicBezTo>
                  <a:pt x="11" y="15170"/>
                  <a:pt x="-97" y="16259"/>
                  <a:pt x="89" y="17057"/>
                </a:cubicBezTo>
                <a:cubicBezTo>
                  <a:pt x="294" y="17934"/>
                  <a:pt x="529" y="18469"/>
                  <a:pt x="983" y="19087"/>
                </a:cubicBezTo>
                <a:cubicBezTo>
                  <a:pt x="1617" y="19953"/>
                  <a:pt x="2542" y="20724"/>
                  <a:pt x="3411" y="21111"/>
                </a:cubicBezTo>
                <a:cubicBezTo>
                  <a:pt x="3909" y="21333"/>
                  <a:pt x="4691" y="21514"/>
                  <a:pt x="5374" y="21565"/>
                </a:cubicBezTo>
                <a:cubicBezTo>
                  <a:pt x="5841" y="21600"/>
                  <a:pt x="6752" y="21584"/>
                  <a:pt x="7111" y="21534"/>
                </a:cubicBezTo>
                <a:cubicBezTo>
                  <a:pt x="7854" y="21430"/>
                  <a:pt x="8597" y="21169"/>
                  <a:pt x="9137" y="20822"/>
                </a:cubicBezTo>
                <a:cubicBezTo>
                  <a:pt x="9751" y="20426"/>
                  <a:pt x="10555" y="19672"/>
                  <a:pt x="11154" y="18928"/>
                </a:cubicBezTo>
                <a:lnTo>
                  <a:pt x="11397" y="18628"/>
                </a:lnTo>
                <a:lnTo>
                  <a:pt x="11848" y="18505"/>
                </a:lnTo>
                <a:cubicBezTo>
                  <a:pt x="12343" y="18370"/>
                  <a:pt x="12619" y="18270"/>
                  <a:pt x="13007" y="18085"/>
                </a:cubicBezTo>
                <a:cubicBezTo>
                  <a:pt x="13876" y="17671"/>
                  <a:pt x="14369" y="17266"/>
                  <a:pt x="14957" y="16481"/>
                </a:cubicBezTo>
                <a:cubicBezTo>
                  <a:pt x="15325" y="15989"/>
                  <a:pt x="15542" y="15612"/>
                  <a:pt x="15970" y="14719"/>
                </a:cubicBezTo>
                <a:cubicBezTo>
                  <a:pt x="16648" y="13301"/>
                  <a:pt x="17313" y="12013"/>
                  <a:pt x="17689" y="11388"/>
                </a:cubicBezTo>
                <a:cubicBezTo>
                  <a:pt x="17946" y="10961"/>
                  <a:pt x="18363" y="10405"/>
                  <a:pt x="18736" y="9991"/>
                </a:cubicBezTo>
                <a:cubicBezTo>
                  <a:pt x="19187" y="9489"/>
                  <a:pt x="20235" y="8545"/>
                  <a:pt x="20658" y="8258"/>
                </a:cubicBezTo>
                <a:cubicBezTo>
                  <a:pt x="21113" y="7950"/>
                  <a:pt x="21269" y="7794"/>
                  <a:pt x="21374" y="7547"/>
                </a:cubicBezTo>
                <a:cubicBezTo>
                  <a:pt x="21503" y="7242"/>
                  <a:pt x="21463" y="7148"/>
                  <a:pt x="21130" y="6983"/>
                </a:cubicBezTo>
                <a:cubicBezTo>
                  <a:pt x="20389" y="6616"/>
                  <a:pt x="19720" y="6147"/>
                  <a:pt x="19276" y="5686"/>
                </a:cubicBezTo>
                <a:cubicBezTo>
                  <a:pt x="18614" y="4999"/>
                  <a:pt x="18002" y="3930"/>
                  <a:pt x="17658" y="2856"/>
                </a:cubicBezTo>
                <a:cubicBezTo>
                  <a:pt x="17411" y="2084"/>
                  <a:pt x="17105" y="1361"/>
                  <a:pt x="16902" y="1072"/>
                </a:cubicBezTo>
                <a:cubicBezTo>
                  <a:pt x="16777" y="893"/>
                  <a:pt x="16401" y="598"/>
                  <a:pt x="16143" y="476"/>
                </a:cubicBezTo>
                <a:cubicBezTo>
                  <a:pt x="15386" y="116"/>
                  <a:pt x="14218" y="173"/>
                  <a:pt x="13221" y="619"/>
                </a:cubicBezTo>
                <a:cubicBezTo>
                  <a:pt x="12638" y="880"/>
                  <a:pt x="11916" y="1384"/>
                  <a:pt x="11672" y="1701"/>
                </a:cubicBezTo>
                <a:cubicBezTo>
                  <a:pt x="11609" y="1783"/>
                  <a:pt x="11537" y="1845"/>
                  <a:pt x="11514" y="1837"/>
                </a:cubicBezTo>
                <a:cubicBezTo>
                  <a:pt x="11490" y="1830"/>
                  <a:pt x="11456" y="1773"/>
                  <a:pt x="11438" y="1709"/>
                </a:cubicBezTo>
                <a:cubicBezTo>
                  <a:pt x="11318" y="1287"/>
                  <a:pt x="11207" y="1047"/>
                  <a:pt x="11012" y="784"/>
                </a:cubicBezTo>
                <a:cubicBezTo>
                  <a:pt x="10639" y="286"/>
                  <a:pt x="10180" y="46"/>
                  <a:pt x="9519" y="6"/>
                </a:cubicBezTo>
                <a:cubicBezTo>
                  <a:pt x="9452" y="2"/>
                  <a:pt x="9385" y="0"/>
                  <a:pt x="9318" y="0"/>
                </a:cubicBezTo>
                <a:close/>
                <a:moveTo>
                  <a:pt x="9310" y="661"/>
                </a:moveTo>
                <a:cubicBezTo>
                  <a:pt x="9435" y="659"/>
                  <a:pt x="9564" y="667"/>
                  <a:pt x="9614" y="687"/>
                </a:cubicBezTo>
                <a:cubicBezTo>
                  <a:pt x="9663" y="706"/>
                  <a:pt x="9745" y="728"/>
                  <a:pt x="9797" y="734"/>
                </a:cubicBezTo>
                <a:cubicBezTo>
                  <a:pt x="10000" y="760"/>
                  <a:pt x="10309" y="989"/>
                  <a:pt x="10456" y="1222"/>
                </a:cubicBezTo>
                <a:cubicBezTo>
                  <a:pt x="10537" y="1352"/>
                  <a:pt x="10550" y="1395"/>
                  <a:pt x="10551" y="1523"/>
                </a:cubicBezTo>
                <a:cubicBezTo>
                  <a:pt x="10552" y="1631"/>
                  <a:pt x="10540" y="1683"/>
                  <a:pt x="10510" y="1709"/>
                </a:cubicBezTo>
                <a:cubicBezTo>
                  <a:pt x="10487" y="1730"/>
                  <a:pt x="10468" y="1759"/>
                  <a:pt x="10468" y="1773"/>
                </a:cubicBezTo>
                <a:cubicBezTo>
                  <a:pt x="10468" y="1806"/>
                  <a:pt x="10271" y="1977"/>
                  <a:pt x="10190" y="2015"/>
                </a:cubicBezTo>
                <a:cubicBezTo>
                  <a:pt x="10154" y="2031"/>
                  <a:pt x="10104" y="2044"/>
                  <a:pt x="10078" y="2044"/>
                </a:cubicBezTo>
                <a:cubicBezTo>
                  <a:pt x="10052" y="2044"/>
                  <a:pt x="10023" y="2055"/>
                  <a:pt x="10014" y="2068"/>
                </a:cubicBezTo>
                <a:cubicBezTo>
                  <a:pt x="10005" y="2081"/>
                  <a:pt x="9923" y="2091"/>
                  <a:pt x="9832" y="2091"/>
                </a:cubicBezTo>
                <a:cubicBezTo>
                  <a:pt x="9741" y="2091"/>
                  <a:pt x="9660" y="2081"/>
                  <a:pt x="9651" y="2068"/>
                </a:cubicBezTo>
                <a:cubicBezTo>
                  <a:pt x="9642" y="2055"/>
                  <a:pt x="9612" y="2044"/>
                  <a:pt x="9584" y="2044"/>
                </a:cubicBezTo>
                <a:cubicBezTo>
                  <a:pt x="9536" y="2044"/>
                  <a:pt x="9352" y="1980"/>
                  <a:pt x="9235" y="1923"/>
                </a:cubicBezTo>
                <a:cubicBezTo>
                  <a:pt x="9027" y="1820"/>
                  <a:pt x="8814" y="1744"/>
                  <a:pt x="8737" y="1744"/>
                </a:cubicBezTo>
                <a:cubicBezTo>
                  <a:pt x="8696" y="1744"/>
                  <a:pt x="8649" y="1733"/>
                  <a:pt x="8634" y="1719"/>
                </a:cubicBezTo>
                <a:cubicBezTo>
                  <a:pt x="8613" y="1701"/>
                  <a:pt x="8590" y="1701"/>
                  <a:pt x="8552" y="1719"/>
                </a:cubicBezTo>
                <a:cubicBezTo>
                  <a:pt x="8523" y="1733"/>
                  <a:pt x="8464" y="1744"/>
                  <a:pt x="8421" y="1744"/>
                </a:cubicBezTo>
                <a:cubicBezTo>
                  <a:pt x="8351" y="1744"/>
                  <a:pt x="8237" y="1778"/>
                  <a:pt x="8101" y="1840"/>
                </a:cubicBezTo>
                <a:cubicBezTo>
                  <a:pt x="8076" y="1851"/>
                  <a:pt x="8021" y="1860"/>
                  <a:pt x="7978" y="1860"/>
                </a:cubicBezTo>
                <a:cubicBezTo>
                  <a:pt x="7935" y="1860"/>
                  <a:pt x="7899" y="1868"/>
                  <a:pt x="7899" y="1877"/>
                </a:cubicBezTo>
                <a:cubicBezTo>
                  <a:pt x="7899" y="1920"/>
                  <a:pt x="7763" y="1902"/>
                  <a:pt x="7701" y="1851"/>
                </a:cubicBezTo>
                <a:cubicBezTo>
                  <a:pt x="7649" y="1808"/>
                  <a:pt x="7640" y="1788"/>
                  <a:pt x="7660" y="1753"/>
                </a:cubicBezTo>
                <a:cubicBezTo>
                  <a:pt x="7674" y="1729"/>
                  <a:pt x="7698" y="1683"/>
                  <a:pt x="7714" y="1651"/>
                </a:cubicBezTo>
                <a:cubicBezTo>
                  <a:pt x="7807" y="1463"/>
                  <a:pt x="8101" y="1140"/>
                  <a:pt x="8281" y="1028"/>
                </a:cubicBezTo>
                <a:cubicBezTo>
                  <a:pt x="8349" y="986"/>
                  <a:pt x="8417" y="939"/>
                  <a:pt x="8431" y="924"/>
                </a:cubicBezTo>
                <a:cubicBezTo>
                  <a:pt x="8475" y="878"/>
                  <a:pt x="8799" y="748"/>
                  <a:pt x="8903" y="734"/>
                </a:cubicBezTo>
                <a:cubicBezTo>
                  <a:pt x="8958" y="727"/>
                  <a:pt x="9017" y="709"/>
                  <a:pt x="9036" y="695"/>
                </a:cubicBezTo>
                <a:cubicBezTo>
                  <a:pt x="9066" y="674"/>
                  <a:pt x="9186" y="662"/>
                  <a:pt x="9310" y="661"/>
                </a:cubicBezTo>
                <a:close/>
                <a:moveTo>
                  <a:pt x="13690" y="1537"/>
                </a:moveTo>
                <a:cubicBezTo>
                  <a:pt x="13705" y="1534"/>
                  <a:pt x="13713" y="1540"/>
                  <a:pt x="13699" y="1560"/>
                </a:cubicBezTo>
                <a:cubicBezTo>
                  <a:pt x="13673" y="1597"/>
                  <a:pt x="13704" y="1682"/>
                  <a:pt x="13765" y="1744"/>
                </a:cubicBezTo>
                <a:cubicBezTo>
                  <a:pt x="13794" y="1775"/>
                  <a:pt x="13815" y="1821"/>
                  <a:pt x="13811" y="1847"/>
                </a:cubicBezTo>
                <a:cubicBezTo>
                  <a:pt x="13804" y="1884"/>
                  <a:pt x="13782" y="1896"/>
                  <a:pt x="13700" y="1900"/>
                </a:cubicBezTo>
                <a:cubicBezTo>
                  <a:pt x="13589" y="1906"/>
                  <a:pt x="13522" y="1874"/>
                  <a:pt x="13510" y="1808"/>
                </a:cubicBezTo>
                <a:cubicBezTo>
                  <a:pt x="13502" y="1765"/>
                  <a:pt x="13565" y="1641"/>
                  <a:pt x="13628" y="1576"/>
                </a:cubicBezTo>
                <a:cubicBezTo>
                  <a:pt x="13650" y="1555"/>
                  <a:pt x="13674" y="1541"/>
                  <a:pt x="13690" y="1537"/>
                </a:cubicBezTo>
                <a:close/>
                <a:moveTo>
                  <a:pt x="7623" y="4159"/>
                </a:moveTo>
                <a:cubicBezTo>
                  <a:pt x="8122" y="4152"/>
                  <a:pt x="8566" y="4333"/>
                  <a:pt x="9150" y="4731"/>
                </a:cubicBezTo>
                <a:cubicBezTo>
                  <a:pt x="9707" y="5109"/>
                  <a:pt x="9887" y="5186"/>
                  <a:pt x="10266" y="5205"/>
                </a:cubicBezTo>
                <a:cubicBezTo>
                  <a:pt x="10638" y="5223"/>
                  <a:pt x="10800" y="5185"/>
                  <a:pt x="11593" y="4890"/>
                </a:cubicBezTo>
                <a:cubicBezTo>
                  <a:pt x="12576" y="4525"/>
                  <a:pt x="12708" y="4494"/>
                  <a:pt x="13319" y="4491"/>
                </a:cubicBezTo>
                <a:cubicBezTo>
                  <a:pt x="13901" y="4488"/>
                  <a:pt x="14042" y="4516"/>
                  <a:pt x="14507" y="4726"/>
                </a:cubicBezTo>
                <a:cubicBezTo>
                  <a:pt x="15001" y="4950"/>
                  <a:pt x="15320" y="5233"/>
                  <a:pt x="15941" y="6003"/>
                </a:cubicBezTo>
                <a:cubicBezTo>
                  <a:pt x="16370" y="6534"/>
                  <a:pt x="16411" y="6577"/>
                  <a:pt x="16600" y="6685"/>
                </a:cubicBezTo>
                <a:cubicBezTo>
                  <a:pt x="16749" y="6769"/>
                  <a:pt x="16749" y="6771"/>
                  <a:pt x="16668" y="6819"/>
                </a:cubicBezTo>
                <a:cubicBezTo>
                  <a:pt x="16623" y="6845"/>
                  <a:pt x="16542" y="6902"/>
                  <a:pt x="16489" y="6947"/>
                </a:cubicBezTo>
                <a:cubicBezTo>
                  <a:pt x="16351" y="7060"/>
                  <a:pt x="16009" y="7145"/>
                  <a:pt x="15696" y="7142"/>
                </a:cubicBezTo>
                <a:cubicBezTo>
                  <a:pt x="15223" y="7138"/>
                  <a:pt x="14785" y="6877"/>
                  <a:pt x="14556" y="6461"/>
                </a:cubicBezTo>
                <a:lnTo>
                  <a:pt x="14456" y="6281"/>
                </a:lnTo>
                <a:lnTo>
                  <a:pt x="14380" y="6377"/>
                </a:lnTo>
                <a:cubicBezTo>
                  <a:pt x="14119" y="6711"/>
                  <a:pt x="13628" y="7000"/>
                  <a:pt x="13131" y="7112"/>
                </a:cubicBezTo>
                <a:cubicBezTo>
                  <a:pt x="12812" y="7185"/>
                  <a:pt x="12099" y="7178"/>
                  <a:pt x="11828" y="7100"/>
                </a:cubicBezTo>
                <a:cubicBezTo>
                  <a:pt x="11315" y="6953"/>
                  <a:pt x="11043" y="6730"/>
                  <a:pt x="10865" y="6312"/>
                </a:cubicBezTo>
                <a:lnTo>
                  <a:pt x="10797" y="6150"/>
                </a:lnTo>
                <a:lnTo>
                  <a:pt x="10605" y="6315"/>
                </a:lnTo>
                <a:cubicBezTo>
                  <a:pt x="10246" y="6623"/>
                  <a:pt x="9677" y="6826"/>
                  <a:pt x="9167" y="6827"/>
                </a:cubicBezTo>
                <a:cubicBezTo>
                  <a:pt x="8634" y="6828"/>
                  <a:pt x="8212" y="6711"/>
                  <a:pt x="7838" y="6463"/>
                </a:cubicBezTo>
                <a:cubicBezTo>
                  <a:pt x="7675" y="6355"/>
                  <a:pt x="7422" y="6012"/>
                  <a:pt x="7391" y="5857"/>
                </a:cubicBezTo>
                <a:cubicBezTo>
                  <a:pt x="7377" y="5789"/>
                  <a:pt x="7359" y="5723"/>
                  <a:pt x="7351" y="5710"/>
                </a:cubicBezTo>
                <a:cubicBezTo>
                  <a:pt x="7343" y="5697"/>
                  <a:pt x="7255" y="5719"/>
                  <a:pt x="7157" y="5759"/>
                </a:cubicBezTo>
                <a:cubicBezTo>
                  <a:pt x="6921" y="5854"/>
                  <a:pt x="6429" y="5861"/>
                  <a:pt x="6127" y="5773"/>
                </a:cubicBezTo>
                <a:cubicBezTo>
                  <a:pt x="5866" y="5696"/>
                  <a:pt x="5590" y="5489"/>
                  <a:pt x="5472" y="5283"/>
                </a:cubicBezTo>
                <a:cubicBezTo>
                  <a:pt x="5305" y="4989"/>
                  <a:pt x="5307" y="4986"/>
                  <a:pt x="5752" y="4748"/>
                </a:cubicBezTo>
                <a:cubicBezTo>
                  <a:pt x="5970" y="4633"/>
                  <a:pt x="6362" y="4463"/>
                  <a:pt x="6623" y="4371"/>
                </a:cubicBezTo>
                <a:cubicBezTo>
                  <a:pt x="7005" y="4237"/>
                  <a:pt x="7324" y="4164"/>
                  <a:pt x="7623" y="4159"/>
                </a:cubicBezTo>
                <a:close/>
                <a:moveTo>
                  <a:pt x="6898" y="8718"/>
                </a:moveTo>
                <a:cubicBezTo>
                  <a:pt x="6913" y="8716"/>
                  <a:pt x="6913" y="8728"/>
                  <a:pt x="6913" y="8751"/>
                </a:cubicBezTo>
                <a:cubicBezTo>
                  <a:pt x="6913" y="8776"/>
                  <a:pt x="6901" y="8798"/>
                  <a:pt x="6887" y="8798"/>
                </a:cubicBezTo>
                <a:cubicBezTo>
                  <a:pt x="6873" y="8798"/>
                  <a:pt x="6861" y="8814"/>
                  <a:pt x="6861" y="8833"/>
                </a:cubicBezTo>
                <a:cubicBezTo>
                  <a:pt x="6861" y="8853"/>
                  <a:pt x="6850" y="8863"/>
                  <a:pt x="6836" y="8855"/>
                </a:cubicBezTo>
                <a:cubicBezTo>
                  <a:pt x="6821" y="8847"/>
                  <a:pt x="6809" y="8852"/>
                  <a:pt x="6809" y="8866"/>
                </a:cubicBezTo>
                <a:cubicBezTo>
                  <a:pt x="6809" y="8879"/>
                  <a:pt x="6771" y="8922"/>
                  <a:pt x="6725" y="8962"/>
                </a:cubicBezTo>
                <a:cubicBezTo>
                  <a:pt x="6678" y="9001"/>
                  <a:pt x="6640" y="9043"/>
                  <a:pt x="6641" y="9054"/>
                </a:cubicBezTo>
                <a:cubicBezTo>
                  <a:pt x="6641" y="9065"/>
                  <a:pt x="6606" y="9104"/>
                  <a:pt x="6563" y="9142"/>
                </a:cubicBezTo>
                <a:cubicBezTo>
                  <a:pt x="6472" y="9222"/>
                  <a:pt x="6396" y="9310"/>
                  <a:pt x="6327" y="9420"/>
                </a:cubicBezTo>
                <a:cubicBezTo>
                  <a:pt x="6300" y="9463"/>
                  <a:pt x="6228" y="9544"/>
                  <a:pt x="6167" y="9599"/>
                </a:cubicBezTo>
                <a:cubicBezTo>
                  <a:pt x="6106" y="9653"/>
                  <a:pt x="6057" y="9713"/>
                  <a:pt x="6057" y="9732"/>
                </a:cubicBezTo>
                <a:cubicBezTo>
                  <a:pt x="6057" y="9750"/>
                  <a:pt x="6042" y="9780"/>
                  <a:pt x="6024" y="9797"/>
                </a:cubicBezTo>
                <a:cubicBezTo>
                  <a:pt x="5981" y="9837"/>
                  <a:pt x="5832" y="10018"/>
                  <a:pt x="5770" y="10104"/>
                </a:cubicBezTo>
                <a:cubicBezTo>
                  <a:pt x="5717" y="10177"/>
                  <a:pt x="5552" y="10388"/>
                  <a:pt x="5517" y="10428"/>
                </a:cubicBezTo>
                <a:cubicBezTo>
                  <a:pt x="5505" y="10441"/>
                  <a:pt x="5473" y="10487"/>
                  <a:pt x="5445" y="10531"/>
                </a:cubicBezTo>
                <a:cubicBezTo>
                  <a:pt x="5418" y="10575"/>
                  <a:pt x="5375" y="10631"/>
                  <a:pt x="5350" y="10656"/>
                </a:cubicBezTo>
                <a:cubicBezTo>
                  <a:pt x="5325" y="10681"/>
                  <a:pt x="5298" y="10721"/>
                  <a:pt x="5290" y="10744"/>
                </a:cubicBezTo>
                <a:cubicBezTo>
                  <a:pt x="5281" y="10768"/>
                  <a:pt x="5264" y="10787"/>
                  <a:pt x="5250" y="10787"/>
                </a:cubicBezTo>
                <a:cubicBezTo>
                  <a:pt x="5237" y="10787"/>
                  <a:pt x="5227" y="10802"/>
                  <a:pt x="5227" y="10821"/>
                </a:cubicBezTo>
                <a:cubicBezTo>
                  <a:pt x="5227" y="10841"/>
                  <a:pt x="5214" y="10856"/>
                  <a:pt x="5200" y="10856"/>
                </a:cubicBezTo>
                <a:cubicBezTo>
                  <a:pt x="5186" y="10856"/>
                  <a:pt x="5174" y="10872"/>
                  <a:pt x="5175" y="10892"/>
                </a:cubicBezTo>
                <a:cubicBezTo>
                  <a:pt x="5175" y="10928"/>
                  <a:pt x="5050" y="11091"/>
                  <a:pt x="5012" y="11107"/>
                </a:cubicBezTo>
                <a:cubicBezTo>
                  <a:pt x="5001" y="11111"/>
                  <a:pt x="4993" y="11129"/>
                  <a:pt x="4993" y="11147"/>
                </a:cubicBezTo>
                <a:cubicBezTo>
                  <a:pt x="4993" y="11166"/>
                  <a:pt x="4965" y="11220"/>
                  <a:pt x="4932" y="11267"/>
                </a:cubicBezTo>
                <a:cubicBezTo>
                  <a:pt x="4899" y="11315"/>
                  <a:pt x="4841" y="11411"/>
                  <a:pt x="4804" y="11480"/>
                </a:cubicBezTo>
                <a:cubicBezTo>
                  <a:pt x="4767" y="11550"/>
                  <a:pt x="4720" y="11633"/>
                  <a:pt x="4699" y="11665"/>
                </a:cubicBezTo>
                <a:cubicBezTo>
                  <a:pt x="4679" y="11697"/>
                  <a:pt x="4643" y="11760"/>
                  <a:pt x="4619" y="11804"/>
                </a:cubicBezTo>
                <a:cubicBezTo>
                  <a:pt x="4596" y="11849"/>
                  <a:pt x="4567" y="11901"/>
                  <a:pt x="4553" y="11920"/>
                </a:cubicBezTo>
                <a:cubicBezTo>
                  <a:pt x="4514" y="11977"/>
                  <a:pt x="4302" y="12386"/>
                  <a:pt x="4255" y="12497"/>
                </a:cubicBezTo>
                <a:cubicBezTo>
                  <a:pt x="4230" y="12553"/>
                  <a:pt x="4188" y="12627"/>
                  <a:pt x="4161" y="12662"/>
                </a:cubicBezTo>
                <a:cubicBezTo>
                  <a:pt x="4133" y="12696"/>
                  <a:pt x="4111" y="12736"/>
                  <a:pt x="4111" y="12750"/>
                </a:cubicBezTo>
                <a:cubicBezTo>
                  <a:pt x="4111" y="12763"/>
                  <a:pt x="4070" y="12849"/>
                  <a:pt x="4019" y="12941"/>
                </a:cubicBezTo>
                <a:cubicBezTo>
                  <a:pt x="3969" y="13033"/>
                  <a:pt x="3921" y="13140"/>
                  <a:pt x="3913" y="13179"/>
                </a:cubicBezTo>
                <a:cubicBezTo>
                  <a:pt x="3899" y="13252"/>
                  <a:pt x="3774" y="13518"/>
                  <a:pt x="3745" y="13538"/>
                </a:cubicBezTo>
                <a:cubicBezTo>
                  <a:pt x="3736" y="13545"/>
                  <a:pt x="3722" y="13576"/>
                  <a:pt x="3714" y="13608"/>
                </a:cubicBezTo>
                <a:cubicBezTo>
                  <a:pt x="3697" y="13676"/>
                  <a:pt x="3645" y="13811"/>
                  <a:pt x="3614" y="13868"/>
                </a:cubicBezTo>
                <a:cubicBezTo>
                  <a:pt x="3601" y="13890"/>
                  <a:pt x="3591" y="13934"/>
                  <a:pt x="3591" y="13966"/>
                </a:cubicBezTo>
                <a:cubicBezTo>
                  <a:pt x="3591" y="13998"/>
                  <a:pt x="3580" y="14024"/>
                  <a:pt x="3566" y="14024"/>
                </a:cubicBezTo>
                <a:cubicBezTo>
                  <a:pt x="3551" y="14024"/>
                  <a:pt x="3540" y="14049"/>
                  <a:pt x="3540" y="14080"/>
                </a:cubicBezTo>
                <a:cubicBezTo>
                  <a:pt x="3540" y="14111"/>
                  <a:pt x="3526" y="14166"/>
                  <a:pt x="3510" y="14202"/>
                </a:cubicBezTo>
                <a:cubicBezTo>
                  <a:pt x="3482" y="14264"/>
                  <a:pt x="3450" y="14385"/>
                  <a:pt x="3419" y="14550"/>
                </a:cubicBezTo>
                <a:cubicBezTo>
                  <a:pt x="3411" y="14591"/>
                  <a:pt x="3395" y="14626"/>
                  <a:pt x="3384" y="14626"/>
                </a:cubicBezTo>
                <a:cubicBezTo>
                  <a:pt x="3374" y="14626"/>
                  <a:pt x="3357" y="14701"/>
                  <a:pt x="3348" y="14793"/>
                </a:cubicBezTo>
                <a:cubicBezTo>
                  <a:pt x="3338" y="14885"/>
                  <a:pt x="3319" y="14970"/>
                  <a:pt x="3305" y="14982"/>
                </a:cubicBezTo>
                <a:cubicBezTo>
                  <a:pt x="3291" y="14994"/>
                  <a:pt x="3280" y="15049"/>
                  <a:pt x="3280" y="15103"/>
                </a:cubicBezTo>
                <a:cubicBezTo>
                  <a:pt x="3280" y="15157"/>
                  <a:pt x="3268" y="15207"/>
                  <a:pt x="3254" y="15215"/>
                </a:cubicBezTo>
                <a:cubicBezTo>
                  <a:pt x="3240" y="15223"/>
                  <a:pt x="3228" y="15271"/>
                  <a:pt x="3228" y="15321"/>
                </a:cubicBezTo>
                <a:cubicBezTo>
                  <a:pt x="3228" y="15371"/>
                  <a:pt x="3218" y="15412"/>
                  <a:pt x="3206" y="15412"/>
                </a:cubicBezTo>
                <a:cubicBezTo>
                  <a:pt x="3193" y="15412"/>
                  <a:pt x="3177" y="15468"/>
                  <a:pt x="3169" y="15536"/>
                </a:cubicBezTo>
                <a:cubicBezTo>
                  <a:pt x="3150" y="15701"/>
                  <a:pt x="3012" y="15952"/>
                  <a:pt x="2900" y="16029"/>
                </a:cubicBezTo>
                <a:cubicBezTo>
                  <a:pt x="2779" y="16111"/>
                  <a:pt x="2611" y="16114"/>
                  <a:pt x="2477" y="16038"/>
                </a:cubicBezTo>
                <a:cubicBezTo>
                  <a:pt x="2350" y="15965"/>
                  <a:pt x="2242" y="15806"/>
                  <a:pt x="2242" y="15693"/>
                </a:cubicBezTo>
                <a:cubicBezTo>
                  <a:pt x="2242" y="15645"/>
                  <a:pt x="2230" y="15596"/>
                  <a:pt x="2215" y="15582"/>
                </a:cubicBezTo>
                <a:cubicBezTo>
                  <a:pt x="2182" y="15553"/>
                  <a:pt x="2198" y="14949"/>
                  <a:pt x="2238" y="14706"/>
                </a:cubicBezTo>
                <a:cubicBezTo>
                  <a:pt x="2271" y="14511"/>
                  <a:pt x="2331" y="14234"/>
                  <a:pt x="2351" y="14186"/>
                </a:cubicBezTo>
                <a:cubicBezTo>
                  <a:pt x="2376" y="14129"/>
                  <a:pt x="2421" y="13971"/>
                  <a:pt x="2435" y="13891"/>
                </a:cubicBezTo>
                <a:cubicBezTo>
                  <a:pt x="2443" y="13850"/>
                  <a:pt x="2471" y="13771"/>
                  <a:pt x="2499" y="13716"/>
                </a:cubicBezTo>
                <a:cubicBezTo>
                  <a:pt x="2527" y="13662"/>
                  <a:pt x="2558" y="13590"/>
                  <a:pt x="2567" y="13555"/>
                </a:cubicBezTo>
                <a:cubicBezTo>
                  <a:pt x="2577" y="13520"/>
                  <a:pt x="2595" y="13486"/>
                  <a:pt x="2608" y="13479"/>
                </a:cubicBezTo>
                <a:cubicBezTo>
                  <a:pt x="2621" y="13472"/>
                  <a:pt x="2632" y="13448"/>
                  <a:pt x="2632" y="13425"/>
                </a:cubicBezTo>
                <a:cubicBezTo>
                  <a:pt x="2632" y="13391"/>
                  <a:pt x="2711" y="13225"/>
                  <a:pt x="2789" y="13094"/>
                </a:cubicBezTo>
                <a:cubicBezTo>
                  <a:pt x="2803" y="13072"/>
                  <a:pt x="2813" y="13042"/>
                  <a:pt x="2813" y="13029"/>
                </a:cubicBezTo>
                <a:cubicBezTo>
                  <a:pt x="2813" y="13016"/>
                  <a:pt x="2854" y="12930"/>
                  <a:pt x="2904" y="12838"/>
                </a:cubicBezTo>
                <a:cubicBezTo>
                  <a:pt x="2954" y="12747"/>
                  <a:pt x="2994" y="12659"/>
                  <a:pt x="2994" y="12644"/>
                </a:cubicBezTo>
                <a:cubicBezTo>
                  <a:pt x="2994" y="12601"/>
                  <a:pt x="3079" y="12446"/>
                  <a:pt x="3131" y="12396"/>
                </a:cubicBezTo>
                <a:cubicBezTo>
                  <a:pt x="3156" y="12371"/>
                  <a:pt x="3175" y="12327"/>
                  <a:pt x="3175" y="12299"/>
                </a:cubicBezTo>
                <a:cubicBezTo>
                  <a:pt x="3175" y="12270"/>
                  <a:pt x="3186" y="12244"/>
                  <a:pt x="3198" y="12240"/>
                </a:cubicBezTo>
                <a:cubicBezTo>
                  <a:pt x="3211" y="12236"/>
                  <a:pt x="3276" y="12133"/>
                  <a:pt x="3343" y="12012"/>
                </a:cubicBezTo>
                <a:cubicBezTo>
                  <a:pt x="3410" y="11891"/>
                  <a:pt x="3478" y="11782"/>
                  <a:pt x="3495" y="11769"/>
                </a:cubicBezTo>
                <a:cubicBezTo>
                  <a:pt x="3513" y="11756"/>
                  <a:pt x="3530" y="11731"/>
                  <a:pt x="3535" y="11713"/>
                </a:cubicBezTo>
                <a:cubicBezTo>
                  <a:pt x="3539" y="11695"/>
                  <a:pt x="3575" y="11639"/>
                  <a:pt x="3615" y="11587"/>
                </a:cubicBezTo>
                <a:cubicBezTo>
                  <a:pt x="3731" y="11438"/>
                  <a:pt x="3992" y="11078"/>
                  <a:pt x="4004" y="11053"/>
                </a:cubicBezTo>
                <a:cubicBezTo>
                  <a:pt x="4010" y="11040"/>
                  <a:pt x="4066" y="10976"/>
                  <a:pt x="4128" y="10911"/>
                </a:cubicBezTo>
                <a:cubicBezTo>
                  <a:pt x="4190" y="10846"/>
                  <a:pt x="4240" y="10787"/>
                  <a:pt x="4240" y="10779"/>
                </a:cubicBezTo>
                <a:cubicBezTo>
                  <a:pt x="4240" y="10772"/>
                  <a:pt x="4287" y="10720"/>
                  <a:pt x="4344" y="10666"/>
                </a:cubicBezTo>
                <a:cubicBezTo>
                  <a:pt x="4400" y="10611"/>
                  <a:pt x="4447" y="10555"/>
                  <a:pt x="4447" y="10540"/>
                </a:cubicBezTo>
                <a:cubicBezTo>
                  <a:pt x="4448" y="10514"/>
                  <a:pt x="4514" y="10441"/>
                  <a:pt x="4714" y="10242"/>
                </a:cubicBezTo>
                <a:cubicBezTo>
                  <a:pt x="4768" y="10189"/>
                  <a:pt x="4811" y="10137"/>
                  <a:pt x="4811" y="10128"/>
                </a:cubicBezTo>
                <a:cubicBezTo>
                  <a:pt x="4811" y="10119"/>
                  <a:pt x="4854" y="10079"/>
                  <a:pt x="4907" y="10039"/>
                </a:cubicBezTo>
                <a:cubicBezTo>
                  <a:pt x="5036" y="9940"/>
                  <a:pt x="5200" y="9786"/>
                  <a:pt x="5200" y="9764"/>
                </a:cubicBezTo>
                <a:cubicBezTo>
                  <a:pt x="5200" y="9754"/>
                  <a:pt x="5217" y="9746"/>
                  <a:pt x="5238" y="9746"/>
                </a:cubicBezTo>
                <a:cubicBezTo>
                  <a:pt x="5259" y="9746"/>
                  <a:pt x="5304" y="9713"/>
                  <a:pt x="5336" y="9674"/>
                </a:cubicBezTo>
                <a:cubicBezTo>
                  <a:pt x="5386" y="9614"/>
                  <a:pt x="5662" y="9399"/>
                  <a:pt x="5901" y="9234"/>
                </a:cubicBezTo>
                <a:cubicBezTo>
                  <a:pt x="6026" y="9148"/>
                  <a:pt x="6314" y="8983"/>
                  <a:pt x="6339" y="8983"/>
                </a:cubicBezTo>
                <a:cubicBezTo>
                  <a:pt x="6353" y="8983"/>
                  <a:pt x="6380" y="8969"/>
                  <a:pt x="6399" y="8953"/>
                </a:cubicBezTo>
                <a:cubicBezTo>
                  <a:pt x="6469" y="8892"/>
                  <a:pt x="6598" y="8820"/>
                  <a:pt x="6637" y="8820"/>
                </a:cubicBezTo>
                <a:cubicBezTo>
                  <a:pt x="6660" y="8820"/>
                  <a:pt x="6730" y="8794"/>
                  <a:pt x="6795" y="8762"/>
                </a:cubicBezTo>
                <a:cubicBezTo>
                  <a:pt x="6852" y="8734"/>
                  <a:pt x="6882" y="8719"/>
                  <a:pt x="6898" y="8718"/>
                </a:cubicBezTo>
                <a:close/>
                <a:moveTo>
                  <a:pt x="14162" y="9012"/>
                </a:moveTo>
                <a:cubicBezTo>
                  <a:pt x="14268" y="9007"/>
                  <a:pt x="14293" y="9090"/>
                  <a:pt x="14181" y="9204"/>
                </a:cubicBezTo>
                <a:cubicBezTo>
                  <a:pt x="14137" y="9248"/>
                  <a:pt x="14102" y="9299"/>
                  <a:pt x="14102" y="9316"/>
                </a:cubicBezTo>
                <a:cubicBezTo>
                  <a:pt x="14102" y="9334"/>
                  <a:pt x="14069" y="9379"/>
                  <a:pt x="14028" y="9418"/>
                </a:cubicBezTo>
                <a:cubicBezTo>
                  <a:pt x="13948" y="9494"/>
                  <a:pt x="13903" y="9547"/>
                  <a:pt x="13799" y="9687"/>
                </a:cubicBezTo>
                <a:cubicBezTo>
                  <a:pt x="13761" y="9738"/>
                  <a:pt x="13677" y="9838"/>
                  <a:pt x="13611" y="9908"/>
                </a:cubicBezTo>
                <a:cubicBezTo>
                  <a:pt x="13544" y="9978"/>
                  <a:pt x="13475" y="10063"/>
                  <a:pt x="13455" y="10098"/>
                </a:cubicBezTo>
                <a:cubicBezTo>
                  <a:pt x="13435" y="10133"/>
                  <a:pt x="13408" y="10162"/>
                  <a:pt x="13396" y="10162"/>
                </a:cubicBezTo>
                <a:cubicBezTo>
                  <a:pt x="13384" y="10162"/>
                  <a:pt x="13375" y="10176"/>
                  <a:pt x="13375" y="10193"/>
                </a:cubicBezTo>
                <a:cubicBezTo>
                  <a:pt x="13375" y="10210"/>
                  <a:pt x="13340" y="10252"/>
                  <a:pt x="13297" y="10285"/>
                </a:cubicBezTo>
                <a:cubicBezTo>
                  <a:pt x="13255" y="10319"/>
                  <a:pt x="13203" y="10381"/>
                  <a:pt x="13184" y="10422"/>
                </a:cubicBezTo>
                <a:cubicBezTo>
                  <a:pt x="13164" y="10464"/>
                  <a:pt x="13117" y="10529"/>
                  <a:pt x="13080" y="10567"/>
                </a:cubicBezTo>
                <a:cubicBezTo>
                  <a:pt x="13043" y="10605"/>
                  <a:pt x="13011" y="10650"/>
                  <a:pt x="13011" y="10666"/>
                </a:cubicBezTo>
                <a:cubicBezTo>
                  <a:pt x="13011" y="10682"/>
                  <a:pt x="12976" y="10727"/>
                  <a:pt x="12933" y="10767"/>
                </a:cubicBezTo>
                <a:cubicBezTo>
                  <a:pt x="12890" y="10807"/>
                  <a:pt x="12856" y="10853"/>
                  <a:pt x="12856" y="10869"/>
                </a:cubicBezTo>
                <a:cubicBezTo>
                  <a:pt x="12856" y="10886"/>
                  <a:pt x="12824" y="10931"/>
                  <a:pt x="12786" y="10971"/>
                </a:cubicBezTo>
                <a:cubicBezTo>
                  <a:pt x="12720" y="11041"/>
                  <a:pt x="12689" y="11090"/>
                  <a:pt x="12481" y="11434"/>
                </a:cubicBezTo>
                <a:cubicBezTo>
                  <a:pt x="12431" y="11517"/>
                  <a:pt x="12373" y="11610"/>
                  <a:pt x="12353" y="11642"/>
                </a:cubicBezTo>
                <a:cubicBezTo>
                  <a:pt x="12332" y="11674"/>
                  <a:pt x="12247" y="11819"/>
                  <a:pt x="12166" y="11966"/>
                </a:cubicBezTo>
                <a:cubicBezTo>
                  <a:pt x="12084" y="12112"/>
                  <a:pt x="12010" y="12237"/>
                  <a:pt x="12001" y="12243"/>
                </a:cubicBezTo>
                <a:cubicBezTo>
                  <a:pt x="11979" y="12259"/>
                  <a:pt x="11896" y="12418"/>
                  <a:pt x="11896" y="12445"/>
                </a:cubicBezTo>
                <a:cubicBezTo>
                  <a:pt x="11896" y="12456"/>
                  <a:pt x="11860" y="12515"/>
                  <a:pt x="11817" y="12575"/>
                </a:cubicBezTo>
                <a:cubicBezTo>
                  <a:pt x="11774" y="12635"/>
                  <a:pt x="11740" y="12694"/>
                  <a:pt x="11740" y="12708"/>
                </a:cubicBezTo>
                <a:cubicBezTo>
                  <a:pt x="11740" y="12729"/>
                  <a:pt x="11639" y="12942"/>
                  <a:pt x="11586" y="13031"/>
                </a:cubicBezTo>
                <a:cubicBezTo>
                  <a:pt x="11575" y="13050"/>
                  <a:pt x="11556" y="13099"/>
                  <a:pt x="11546" y="13140"/>
                </a:cubicBezTo>
                <a:cubicBezTo>
                  <a:pt x="11536" y="13180"/>
                  <a:pt x="11518" y="13220"/>
                  <a:pt x="11505" y="13227"/>
                </a:cubicBezTo>
                <a:cubicBezTo>
                  <a:pt x="11491" y="13234"/>
                  <a:pt x="11480" y="13272"/>
                  <a:pt x="11480" y="13309"/>
                </a:cubicBezTo>
                <a:cubicBezTo>
                  <a:pt x="11480" y="13347"/>
                  <a:pt x="11470" y="13377"/>
                  <a:pt x="11458" y="13377"/>
                </a:cubicBezTo>
                <a:cubicBezTo>
                  <a:pt x="11446" y="13377"/>
                  <a:pt x="11422" y="13421"/>
                  <a:pt x="11405" y="13475"/>
                </a:cubicBezTo>
                <a:cubicBezTo>
                  <a:pt x="11388" y="13529"/>
                  <a:pt x="11361" y="13605"/>
                  <a:pt x="11346" y="13643"/>
                </a:cubicBezTo>
                <a:cubicBezTo>
                  <a:pt x="11331" y="13681"/>
                  <a:pt x="11310" y="13748"/>
                  <a:pt x="11299" y="13793"/>
                </a:cubicBezTo>
                <a:cubicBezTo>
                  <a:pt x="11287" y="13837"/>
                  <a:pt x="11265" y="13910"/>
                  <a:pt x="11249" y="13954"/>
                </a:cubicBezTo>
                <a:cubicBezTo>
                  <a:pt x="11233" y="13999"/>
                  <a:pt x="11214" y="14067"/>
                  <a:pt x="11207" y="14105"/>
                </a:cubicBezTo>
                <a:cubicBezTo>
                  <a:pt x="11199" y="14143"/>
                  <a:pt x="11170" y="14237"/>
                  <a:pt x="11141" y="14313"/>
                </a:cubicBezTo>
                <a:cubicBezTo>
                  <a:pt x="11064" y="14523"/>
                  <a:pt x="11047" y="14577"/>
                  <a:pt x="11001" y="14753"/>
                </a:cubicBezTo>
                <a:cubicBezTo>
                  <a:pt x="10978" y="14842"/>
                  <a:pt x="10948" y="14936"/>
                  <a:pt x="10936" y="14961"/>
                </a:cubicBezTo>
                <a:cubicBezTo>
                  <a:pt x="10925" y="14986"/>
                  <a:pt x="10903" y="15048"/>
                  <a:pt x="10888" y="15099"/>
                </a:cubicBezTo>
                <a:cubicBezTo>
                  <a:pt x="10832" y="15294"/>
                  <a:pt x="10737" y="15556"/>
                  <a:pt x="10698" y="15626"/>
                </a:cubicBezTo>
                <a:cubicBezTo>
                  <a:pt x="10686" y="15648"/>
                  <a:pt x="10676" y="15690"/>
                  <a:pt x="10676" y="15720"/>
                </a:cubicBezTo>
                <a:cubicBezTo>
                  <a:pt x="10676" y="15769"/>
                  <a:pt x="10638" y="15862"/>
                  <a:pt x="10571" y="15972"/>
                </a:cubicBezTo>
                <a:cubicBezTo>
                  <a:pt x="10557" y="15994"/>
                  <a:pt x="10546" y="16033"/>
                  <a:pt x="10546" y="16058"/>
                </a:cubicBezTo>
                <a:cubicBezTo>
                  <a:pt x="10546" y="16083"/>
                  <a:pt x="10534" y="16109"/>
                  <a:pt x="10520" y="16117"/>
                </a:cubicBezTo>
                <a:cubicBezTo>
                  <a:pt x="10506" y="16125"/>
                  <a:pt x="10495" y="16162"/>
                  <a:pt x="10495" y="16198"/>
                </a:cubicBezTo>
                <a:cubicBezTo>
                  <a:pt x="10495" y="16235"/>
                  <a:pt x="10485" y="16270"/>
                  <a:pt x="10472" y="16277"/>
                </a:cubicBezTo>
                <a:cubicBezTo>
                  <a:pt x="10459" y="16284"/>
                  <a:pt x="10443" y="16314"/>
                  <a:pt x="10435" y="16342"/>
                </a:cubicBezTo>
                <a:cubicBezTo>
                  <a:pt x="10428" y="16371"/>
                  <a:pt x="10395" y="16452"/>
                  <a:pt x="10364" y="16522"/>
                </a:cubicBezTo>
                <a:cubicBezTo>
                  <a:pt x="10333" y="16592"/>
                  <a:pt x="10297" y="16689"/>
                  <a:pt x="10283" y="16738"/>
                </a:cubicBezTo>
                <a:cubicBezTo>
                  <a:pt x="10270" y="16787"/>
                  <a:pt x="10225" y="16894"/>
                  <a:pt x="10182" y="16974"/>
                </a:cubicBezTo>
                <a:cubicBezTo>
                  <a:pt x="10140" y="17055"/>
                  <a:pt x="10105" y="17133"/>
                  <a:pt x="10105" y="17148"/>
                </a:cubicBezTo>
                <a:cubicBezTo>
                  <a:pt x="10105" y="17162"/>
                  <a:pt x="10089" y="17202"/>
                  <a:pt x="10069" y="17236"/>
                </a:cubicBezTo>
                <a:cubicBezTo>
                  <a:pt x="10049" y="17269"/>
                  <a:pt x="10006" y="17349"/>
                  <a:pt x="9974" y="17412"/>
                </a:cubicBezTo>
                <a:cubicBezTo>
                  <a:pt x="9942" y="17476"/>
                  <a:pt x="9905" y="17543"/>
                  <a:pt x="9893" y="17562"/>
                </a:cubicBezTo>
                <a:cubicBezTo>
                  <a:pt x="9881" y="17581"/>
                  <a:pt x="9853" y="17636"/>
                  <a:pt x="9830" y="17684"/>
                </a:cubicBezTo>
                <a:cubicBezTo>
                  <a:pt x="9807" y="17731"/>
                  <a:pt x="9778" y="17770"/>
                  <a:pt x="9765" y="17770"/>
                </a:cubicBezTo>
                <a:cubicBezTo>
                  <a:pt x="9752" y="17770"/>
                  <a:pt x="9741" y="17789"/>
                  <a:pt x="9741" y="17812"/>
                </a:cubicBezTo>
                <a:cubicBezTo>
                  <a:pt x="9741" y="17834"/>
                  <a:pt x="9713" y="17891"/>
                  <a:pt x="9677" y="17937"/>
                </a:cubicBezTo>
                <a:cubicBezTo>
                  <a:pt x="9641" y="17984"/>
                  <a:pt x="9612" y="18029"/>
                  <a:pt x="9612" y="18036"/>
                </a:cubicBezTo>
                <a:cubicBezTo>
                  <a:pt x="9613" y="18050"/>
                  <a:pt x="9527" y="18141"/>
                  <a:pt x="9424" y="18237"/>
                </a:cubicBezTo>
                <a:cubicBezTo>
                  <a:pt x="9385" y="18274"/>
                  <a:pt x="9352" y="18313"/>
                  <a:pt x="9352" y="18324"/>
                </a:cubicBezTo>
                <a:cubicBezTo>
                  <a:pt x="9352" y="18335"/>
                  <a:pt x="9313" y="18360"/>
                  <a:pt x="9265" y="18380"/>
                </a:cubicBezTo>
                <a:cubicBezTo>
                  <a:pt x="9217" y="18401"/>
                  <a:pt x="9163" y="18434"/>
                  <a:pt x="9144" y="18454"/>
                </a:cubicBezTo>
                <a:cubicBezTo>
                  <a:pt x="9125" y="18474"/>
                  <a:pt x="9065" y="18512"/>
                  <a:pt x="9011" y="18536"/>
                </a:cubicBezTo>
                <a:cubicBezTo>
                  <a:pt x="8909" y="18583"/>
                  <a:pt x="8699" y="18593"/>
                  <a:pt x="8570" y="18558"/>
                </a:cubicBezTo>
                <a:cubicBezTo>
                  <a:pt x="8457" y="18527"/>
                  <a:pt x="8270" y="18389"/>
                  <a:pt x="8235" y="18308"/>
                </a:cubicBezTo>
                <a:cubicBezTo>
                  <a:pt x="8216" y="18267"/>
                  <a:pt x="8193" y="18234"/>
                  <a:pt x="8182" y="18234"/>
                </a:cubicBezTo>
                <a:cubicBezTo>
                  <a:pt x="8148" y="18234"/>
                  <a:pt x="8107" y="18088"/>
                  <a:pt x="8107" y="17969"/>
                </a:cubicBezTo>
                <a:cubicBezTo>
                  <a:pt x="8107" y="17860"/>
                  <a:pt x="8130" y="17788"/>
                  <a:pt x="8262" y="17493"/>
                </a:cubicBezTo>
                <a:cubicBezTo>
                  <a:pt x="8335" y="17328"/>
                  <a:pt x="8361" y="17279"/>
                  <a:pt x="8430" y="17181"/>
                </a:cubicBezTo>
                <a:cubicBezTo>
                  <a:pt x="8465" y="17130"/>
                  <a:pt x="8513" y="17055"/>
                  <a:pt x="8537" y="17014"/>
                </a:cubicBezTo>
                <a:cubicBezTo>
                  <a:pt x="8560" y="16972"/>
                  <a:pt x="8590" y="16938"/>
                  <a:pt x="8603" y="16938"/>
                </a:cubicBezTo>
                <a:cubicBezTo>
                  <a:pt x="8615" y="16938"/>
                  <a:pt x="8626" y="16919"/>
                  <a:pt x="8626" y="16895"/>
                </a:cubicBezTo>
                <a:cubicBezTo>
                  <a:pt x="8626" y="16872"/>
                  <a:pt x="8650" y="16828"/>
                  <a:pt x="8680" y="16797"/>
                </a:cubicBezTo>
                <a:cubicBezTo>
                  <a:pt x="8710" y="16766"/>
                  <a:pt x="8746" y="16721"/>
                  <a:pt x="8759" y="16695"/>
                </a:cubicBezTo>
                <a:cubicBezTo>
                  <a:pt x="8772" y="16670"/>
                  <a:pt x="8817" y="16602"/>
                  <a:pt x="8859" y="16545"/>
                </a:cubicBezTo>
                <a:cubicBezTo>
                  <a:pt x="8901" y="16487"/>
                  <a:pt x="8966" y="16384"/>
                  <a:pt x="9003" y="16315"/>
                </a:cubicBezTo>
                <a:cubicBezTo>
                  <a:pt x="9039" y="16245"/>
                  <a:pt x="9086" y="16172"/>
                  <a:pt x="9106" y="16152"/>
                </a:cubicBezTo>
                <a:cubicBezTo>
                  <a:pt x="9126" y="16133"/>
                  <a:pt x="9147" y="16091"/>
                  <a:pt x="9154" y="16059"/>
                </a:cubicBezTo>
                <a:cubicBezTo>
                  <a:pt x="9160" y="16027"/>
                  <a:pt x="9189" y="15963"/>
                  <a:pt x="9217" y="15918"/>
                </a:cubicBezTo>
                <a:cubicBezTo>
                  <a:pt x="9302" y="15784"/>
                  <a:pt x="9319" y="15752"/>
                  <a:pt x="9368" y="15643"/>
                </a:cubicBezTo>
                <a:cubicBezTo>
                  <a:pt x="9393" y="15585"/>
                  <a:pt x="9435" y="15518"/>
                  <a:pt x="9461" y="15491"/>
                </a:cubicBezTo>
                <a:cubicBezTo>
                  <a:pt x="9487" y="15465"/>
                  <a:pt x="9508" y="15427"/>
                  <a:pt x="9508" y="15408"/>
                </a:cubicBezTo>
                <a:cubicBezTo>
                  <a:pt x="9508" y="15377"/>
                  <a:pt x="9602" y="15182"/>
                  <a:pt x="9665" y="15082"/>
                </a:cubicBezTo>
                <a:cubicBezTo>
                  <a:pt x="9679" y="15060"/>
                  <a:pt x="9689" y="15027"/>
                  <a:pt x="9689" y="15008"/>
                </a:cubicBezTo>
                <a:cubicBezTo>
                  <a:pt x="9689" y="14974"/>
                  <a:pt x="9706" y="14936"/>
                  <a:pt x="9823" y="14696"/>
                </a:cubicBezTo>
                <a:cubicBezTo>
                  <a:pt x="9857" y="14627"/>
                  <a:pt x="9882" y="14565"/>
                  <a:pt x="9880" y="14558"/>
                </a:cubicBezTo>
                <a:cubicBezTo>
                  <a:pt x="9878" y="14551"/>
                  <a:pt x="9906" y="14495"/>
                  <a:pt x="9940" y="14435"/>
                </a:cubicBezTo>
                <a:cubicBezTo>
                  <a:pt x="9974" y="14375"/>
                  <a:pt x="10025" y="14271"/>
                  <a:pt x="10054" y="14204"/>
                </a:cubicBezTo>
                <a:cubicBezTo>
                  <a:pt x="10120" y="14052"/>
                  <a:pt x="10157" y="13979"/>
                  <a:pt x="10316" y="13689"/>
                </a:cubicBezTo>
                <a:cubicBezTo>
                  <a:pt x="10386" y="13562"/>
                  <a:pt x="10443" y="13447"/>
                  <a:pt x="10443" y="13433"/>
                </a:cubicBezTo>
                <a:cubicBezTo>
                  <a:pt x="10443" y="13402"/>
                  <a:pt x="10474" y="13339"/>
                  <a:pt x="10664" y="12993"/>
                </a:cubicBezTo>
                <a:cubicBezTo>
                  <a:pt x="10750" y="12837"/>
                  <a:pt x="10811" y="12715"/>
                  <a:pt x="10799" y="12721"/>
                </a:cubicBezTo>
                <a:cubicBezTo>
                  <a:pt x="10788" y="12728"/>
                  <a:pt x="10821" y="12661"/>
                  <a:pt x="10874" y="12574"/>
                </a:cubicBezTo>
                <a:cubicBezTo>
                  <a:pt x="10926" y="12488"/>
                  <a:pt x="10978" y="12414"/>
                  <a:pt x="10990" y="12409"/>
                </a:cubicBezTo>
                <a:cubicBezTo>
                  <a:pt x="11003" y="12405"/>
                  <a:pt x="11013" y="12379"/>
                  <a:pt x="11013" y="12351"/>
                </a:cubicBezTo>
                <a:cubicBezTo>
                  <a:pt x="11013" y="12323"/>
                  <a:pt x="11042" y="12262"/>
                  <a:pt x="11078" y="12215"/>
                </a:cubicBezTo>
                <a:cubicBezTo>
                  <a:pt x="11113" y="12168"/>
                  <a:pt x="11143" y="12114"/>
                  <a:pt x="11143" y="12094"/>
                </a:cubicBezTo>
                <a:cubicBezTo>
                  <a:pt x="11143" y="12075"/>
                  <a:pt x="11155" y="12058"/>
                  <a:pt x="11169" y="12058"/>
                </a:cubicBezTo>
                <a:cubicBezTo>
                  <a:pt x="11183" y="12058"/>
                  <a:pt x="11195" y="12038"/>
                  <a:pt x="11195" y="12014"/>
                </a:cubicBezTo>
                <a:cubicBezTo>
                  <a:pt x="11195" y="11989"/>
                  <a:pt x="11206" y="11962"/>
                  <a:pt x="11220" y="11955"/>
                </a:cubicBezTo>
                <a:cubicBezTo>
                  <a:pt x="11234" y="11947"/>
                  <a:pt x="11265" y="11902"/>
                  <a:pt x="11290" y="11855"/>
                </a:cubicBezTo>
                <a:cubicBezTo>
                  <a:pt x="11315" y="11808"/>
                  <a:pt x="11342" y="11764"/>
                  <a:pt x="11349" y="11758"/>
                </a:cubicBezTo>
                <a:cubicBezTo>
                  <a:pt x="11362" y="11747"/>
                  <a:pt x="11409" y="11675"/>
                  <a:pt x="11492" y="11539"/>
                </a:cubicBezTo>
                <a:cubicBezTo>
                  <a:pt x="11507" y="11513"/>
                  <a:pt x="11526" y="11487"/>
                  <a:pt x="11533" y="11480"/>
                </a:cubicBezTo>
                <a:cubicBezTo>
                  <a:pt x="11541" y="11474"/>
                  <a:pt x="11568" y="11424"/>
                  <a:pt x="11595" y="11370"/>
                </a:cubicBezTo>
                <a:cubicBezTo>
                  <a:pt x="11622" y="11316"/>
                  <a:pt x="11654" y="11272"/>
                  <a:pt x="11665" y="11272"/>
                </a:cubicBezTo>
                <a:cubicBezTo>
                  <a:pt x="11676" y="11272"/>
                  <a:pt x="11698" y="11237"/>
                  <a:pt x="11714" y="11194"/>
                </a:cubicBezTo>
                <a:cubicBezTo>
                  <a:pt x="11729" y="11151"/>
                  <a:pt x="11766" y="11097"/>
                  <a:pt x="11795" y="11073"/>
                </a:cubicBezTo>
                <a:cubicBezTo>
                  <a:pt x="11825" y="11049"/>
                  <a:pt x="11876" y="10983"/>
                  <a:pt x="11909" y="10925"/>
                </a:cubicBezTo>
                <a:cubicBezTo>
                  <a:pt x="11942" y="10868"/>
                  <a:pt x="11994" y="10803"/>
                  <a:pt x="12024" y="10781"/>
                </a:cubicBezTo>
                <a:cubicBezTo>
                  <a:pt x="12053" y="10759"/>
                  <a:pt x="12078" y="10726"/>
                  <a:pt x="12078" y="10707"/>
                </a:cubicBezTo>
                <a:cubicBezTo>
                  <a:pt x="12078" y="10689"/>
                  <a:pt x="12092" y="10660"/>
                  <a:pt x="12110" y="10643"/>
                </a:cubicBezTo>
                <a:cubicBezTo>
                  <a:pt x="12128" y="10626"/>
                  <a:pt x="12190" y="10561"/>
                  <a:pt x="12247" y="10498"/>
                </a:cubicBezTo>
                <a:cubicBezTo>
                  <a:pt x="12364" y="10367"/>
                  <a:pt x="12442" y="10283"/>
                  <a:pt x="12480" y="10245"/>
                </a:cubicBezTo>
                <a:cubicBezTo>
                  <a:pt x="12494" y="10231"/>
                  <a:pt x="12563" y="10160"/>
                  <a:pt x="12633" y="10087"/>
                </a:cubicBezTo>
                <a:cubicBezTo>
                  <a:pt x="12702" y="10014"/>
                  <a:pt x="12772" y="9953"/>
                  <a:pt x="12788" y="9952"/>
                </a:cubicBezTo>
                <a:cubicBezTo>
                  <a:pt x="12804" y="9951"/>
                  <a:pt x="12864" y="9900"/>
                  <a:pt x="12921" y="9837"/>
                </a:cubicBezTo>
                <a:cubicBezTo>
                  <a:pt x="13028" y="9719"/>
                  <a:pt x="13049" y="9698"/>
                  <a:pt x="13227" y="9560"/>
                </a:cubicBezTo>
                <a:cubicBezTo>
                  <a:pt x="13284" y="9516"/>
                  <a:pt x="13350" y="9463"/>
                  <a:pt x="13375" y="9443"/>
                </a:cubicBezTo>
                <a:cubicBezTo>
                  <a:pt x="13399" y="9423"/>
                  <a:pt x="13470" y="9374"/>
                  <a:pt x="13533" y="9335"/>
                </a:cubicBezTo>
                <a:cubicBezTo>
                  <a:pt x="13596" y="9296"/>
                  <a:pt x="13672" y="9243"/>
                  <a:pt x="13703" y="9217"/>
                </a:cubicBezTo>
                <a:cubicBezTo>
                  <a:pt x="13733" y="9191"/>
                  <a:pt x="13799" y="9154"/>
                  <a:pt x="13846" y="9134"/>
                </a:cubicBezTo>
                <a:cubicBezTo>
                  <a:pt x="13894" y="9114"/>
                  <a:pt x="13978" y="9076"/>
                  <a:pt x="14033" y="9050"/>
                </a:cubicBezTo>
                <a:cubicBezTo>
                  <a:pt x="14083" y="9027"/>
                  <a:pt x="14127" y="9014"/>
                  <a:pt x="14162" y="9012"/>
                </a:cubicBezTo>
                <a:close/>
                <a:moveTo>
                  <a:pt x="14588" y="11969"/>
                </a:moveTo>
                <a:cubicBezTo>
                  <a:pt x="14591" y="11966"/>
                  <a:pt x="14593" y="11966"/>
                  <a:pt x="14593" y="11971"/>
                </a:cubicBezTo>
                <a:cubicBezTo>
                  <a:pt x="14594" y="11980"/>
                  <a:pt x="14571" y="12021"/>
                  <a:pt x="14543" y="12063"/>
                </a:cubicBezTo>
                <a:cubicBezTo>
                  <a:pt x="14514" y="12105"/>
                  <a:pt x="14491" y="12153"/>
                  <a:pt x="14490" y="12169"/>
                </a:cubicBezTo>
                <a:cubicBezTo>
                  <a:pt x="14490" y="12206"/>
                  <a:pt x="14336" y="12425"/>
                  <a:pt x="14335" y="12389"/>
                </a:cubicBezTo>
                <a:cubicBezTo>
                  <a:pt x="14335" y="12374"/>
                  <a:pt x="14346" y="12355"/>
                  <a:pt x="14361" y="12348"/>
                </a:cubicBezTo>
                <a:cubicBezTo>
                  <a:pt x="14375" y="12340"/>
                  <a:pt x="14387" y="12314"/>
                  <a:pt x="14387" y="12291"/>
                </a:cubicBezTo>
                <a:cubicBezTo>
                  <a:pt x="14387" y="12267"/>
                  <a:pt x="14405" y="12242"/>
                  <a:pt x="14426" y="12235"/>
                </a:cubicBezTo>
                <a:cubicBezTo>
                  <a:pt x="14447" y="12227"/>
                  <a:pt x="14465" y="12203"/>
                  <a:pt x="14465" y="12180"/>
                </a:cubicBezTo>
                <a:cubicBezTo>
                  <a:pt x="14465" y="12146"/>
                  <a:pt x="14562" y="11985"/>
                  <a:pt x="14588" y="11969"/>
                </a:cubicBezTo>
                <a:close/>
              </a:path>
            </a:pathLst>
          </a:custGeom>
          <a:ln w="12700">
            <a:miter lim="400000"/>
          </a:ln>
        </p:spPr>
      </p:pic>
      <p:pic>
        <p:nvPicPr>
          <p:cNvPr id="217" name="Billede" descr="Billede"/>
          <p:cNvPicPr>
            <a:picLocks noChangeAspect="1"/>
          </p:cNvPicPr>
          <p:nvPr/>
        </p:nvPicPr>
        <p:blipFill>
          <a:blip r:embed="rId4"/>
          <a:stretch>
            <a:fillRect/>
          </a:stretch>
        </p:blipFill>
        <p:spPr>
          <a:xfrm>
            <a:off x="3237751" y="8569281"/>
            <a:ext cx="4652800" cy="4311735"/>
          </a:xfrm>
          <a:prstGeom prst="rect">
            <a:avLst/>
          </a:prstGeom>
          <a:ln w="12700">
            <a:miter lim="400000"/>
          </a:ln>
        </p:spPr>
      </p:pic>
      <p:sp>
        <p:nvSpPr>
          <p:cNvPr id="218" name="Vilde farver - Vilde former"/>
          <p:cNvSpPr txBox="1"/>
          <p:nvPr/>
        </p:nvSpPr>
        <p:spPr>
          <a:xfrm>
            <a:off x="8469168" y="10253343"/>
            <a:ext cx="4374897" cy="609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a:solidFill>
                  <a:srgbClr val="6D6D6D"/>
                </a:solidFill>
                <a:latin typeface="DIN Condensed Bold"/>
                <a:ea typeface="DIN Condensed Bold"/>
                <a:cs typeface="DIN Condensed Bold"/>
                <a:sym typeface="DIN Condensed Bold"/>
              </a:defRPr>
            </a:lvl1pPr>
          </a:lstStyle>
          <a:p>
            <a:r>
              <a:t>Vilde farver - Vilde former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0"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221" name="Attention (Opmærksomhed)…"/>
          <p:cNvSpPr txBox="1">
            <a:spLocks noGrp="1"/>
          </p:cNvSpPr>
          <p:nvPr>
            <p:ph type="body" sz="half" idx="1"/>
          </p:nvPr>
        </p:nvSpPr>
        <p:spPr>
          <a:xfrm>
            <a:off x="1206500" y="2729994"/>
            <a:ext cx="14523846" cy="7254587"/>
          </a:xfrm>
          <a:prstGeom prst="rect">
            <a:avLst/>
          </a:prstGeom>
        </p:spPr>
        <p:txBody>
          <a:bodyPr/>
          <a:lstStyle/>
          <a:p>
            <a:pPr marL="0" indent="0" defTabSz="457200">
              <a:spcBef>
                <a:spcPts val="0"/>
              </a:spcBef>
              <a:buSzTx/>
              <a:buNone/>
              <a:defRPr sz="2000">
                <a:solidFill>
                  <a:srgbClr val="545454"/>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chemeClr val="accent4">
                    <a:hueOff val="-297102"/>
                    <a:satOff val="16978"/>
                    <a:lumOff val="-20883"/>
                  </a:schemeClr>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br/>
            <a:r>
              <a:rPr sz="6000" b="1"/>
              <a:t>M</a:t>
            </a:r>
            <a:r>
              <a:rPr sz="4500"/>
              <a:t>eaning </a:t>
            </a:r>
            <a:r>
              <a:t>(Betydninger) </a:t>
            </a:r>
            <a:br/>
            <a:r>
              <a:rPr sz="6000" b="1"/>
              <a:t>M</a:t>
            </a:r>
            <a:r>
              <a:rPr sz="4500"/>
              <a:t>emory </a:t>
            </a:r>
            <a:r>
              <a:t>(Modtager skal kunne huske og genkalde logoet) </a:t>
            </a:r>
          </a:p>
        </p:txBody>
      </p:sp>
      <p:pic>
        <p:nvPicPr>
          <p:cNvPr id="222" name="Billede" descr="Billede"/>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4837437" y="1632081"/>
            <a:ext cx="7742823" cy="8719156"/>
          </a:xfrm>
          <a:custGeom>
            <a:avLst/>
            <a:gdLst/>
            <a:ahLst/>
            <a:cxnLst>
              <a:cxn ang="0">
                <a:pos x="wd2" y="hd2"/>
              </a:cxn>
              <a:cxn ang="5400000">
                <a:pos x="wd2" y="hd2"/>
              </a:cxn>
              <a:cxn ang="10800000">
                <a:pos x="wd2" y="hd2"/>
              </a:cxn>
              <a:cxn ang="16200000">
                <a:pos x="wd2" y="hd2"/>
              </a:cxn>
            </a:cxnLst>
            <a:rect l="0" t="0" r="r" b="b"/>
            <a:pathLst>
              <a:path w="21404" h="21597" extrusionOk="0">
                <a:moveTo>
                  <a:pt x="9941" y="0"/>
                </a:moveTo>
                <a:cubicBezTo>
                  <a:pt x="9870" y="0"/>
                  <a:pt x="9791" y="9"/>
                  <a:pt x="9755" y="26"/>
                </a:cubicBezTo>
                <a:cubicBezTo>
                  <a:pt x="9723" y="40"/>
                  <a:pt x="9602" y="67"/>
                  <a:pt x="9485" y="87"/>
                </a:cubicBezTo>
                <a:cubicBezTo>
                  <a:pt x="9004" y="165"/>
                  <a:pt x="8525" y="416"/>
                  <a:pt x="8113" y="805"/>
                </a:cubicBezTo>
                <a:cubicBezTo>
                  <a:pt x="7345" y="1532"/>
                  <a:pt x="7278" y="2369"/>
                  <a:pt x="7920" y="3192"/>
                </a:cubicBezTo>
                <a:lnTo>
                  <a:pt x="8064" y="3377"/>
                </a:lnTo>
                <a:lnTo>
                  <a:pt x="7731" y="3593"/>
                </a:lnTo>
                <a:cubicBezTo>
                  <a:pt x="6072" y="4670"/>
                  <a:pt x="5062" y="6009"/>
                  <a:pt x="4706" y="7600"/>
                </a:cubicBezTo>
                <a:cubicBezTo>
                  <a:pt x="4584" y="8143"/>
                  <a:pt x="4555" y="8485"/>
                  <a:pt x="4543" y="9564"/>
                </a:cubicBezTo>
                <a:cubicBezTo>
                  <a:pt x="4534" y="10366"/>
                  <a:pt x="4519" y="10649"/>
                  <a:pt x="4459" y="11080"/>
                </a:cubicBezTo>
                <a:cubicBezTo>
                  <a:pt x="4342" y="11921"/>
                  <a:pt x="4392" y="12443"/>
                  <a:pt x="4673" y="13287"/>
                </a:cubicBezTo>
                <a:cubicBezTo>
                  <a:pt x="4801" y="13672"/>
                  <a:pt x="4803" y="13688"/>
                  <a:pt x="4736" y="13731"/>
                </a:cubicBezTo>
                <a:cubicBezTo>
                  <a:pt x="4688" y="13763"/>
                  <a:pt x="4661" y="13762"/>
                  <a:pt x="4576" y="13723"/>
                </a:cubicBezTo>
                <a:cubicBezTo>
                  <a:pt x="4400" y="13644"/>
                  <a:pt x="3994" y="13359"/>
                  <a:pt x="3705" y="13112"/>
                </a:cubicBezTo>
                <a:cubicBezTo>
                  <a:pt x="2526" y="12103"/>
                  <a:pt x="1735" y="10664"/>
                  <a:pt x="1496" y="9093"/>
                </a:cubicBezTo>
                <a:cubicBezTo>
                  <a:pt x="1433" y="8686"/>
                  <a:pt x="1442" y="7827"/>
                  <a:pt x="1512" y="7418"/>
                </a:cubicBezTo>
                <a:cubicBezTo>
                  <a:pt x="1790" y="5792"/>
                  <a:pt x="2717" y="4428"/>
                  <a:pt x="4268" y="3358"/>
                </a:cubicBezTo>
                <a:cubicBezTo>
                  <a:pt x="4777" y="3007"/>
                  <a:pt x="4724" y="2955"/>
                  <a:pt x="4151" y="3242"/>
                </a:cubicBezTo>
                <a:cubicBezTo>
                  <a:pt x="2403" y="4117"/>
                  <a:pt x="1231" y="5293"/>
                  <a:pt x="561" y="6845"/>
                </a:cubicBezTo>
                <a:cubicBezTo>
                  <a:pt x="-82" y="8334"/>
                  <a:pt x="-172" y="10012"/>
                  <a:pt x="290" y="11862"/>
                </a:cubicBezTo>
                <a:cubicBezTo>
                  <a:pt x="396" y="12286"/>
                  <a:pt x="395" y="12286"/>
                  <a:pt x="400" y="13184"/>
                </a:cubicBezTo>
                <a:cubicBezTo>
                  <a:pt x="404" y="14040"/>
                  <a:pt x="409" y="14099"/>
                  <a:pt x="494" y="14463"/>
                </a:cubicBezTo>
                <a:cubicBezTo>
                  <a:pt x="725" y="15447"/>
                  <a:pt x="1405" y="16960"/>
                  <a:pt x="1954" y="17707"/>
                </a:cubicBezTo>
                <a:cubicBezTo>
                  <a:pt x="2325" y="18211"/>
                  <a:pt x="2782" y="18576"/>
                  <a:pt x="3274" y="18762"/>
                </a:cubicBezTo>
                <a:cubicBezTo>
                  <a:pt x="3975" y="19025"/>
                  <a:pt x="5291" y="19051"/>
                  <a:pt x="5783" y="18812"/>
                </a:cubicBezTo>
                <a:cubicBezTo>
                  <a:pt x="6046" y="18684"/>
                  <a:pt x="6084" y="18615"/>
                  <a:pt x="6083" y="18280"/>
                </a:cubicBezTo>
                <a:cubicBezTo>
                  <a:pt x="6082" y="18019"/>
                  <a:pt x="6066" y="17950"/>
                  <a:pt x="5896" y="17451"/>
                </a:cubicBezTo>
                <a:cubicBezTo>
                  <a:pt x="5652" y="16735"/>
                  <a:pt x="5604" y="16529"/>
                  <a:pt x="5583" y="16141"/>
                </a:cubicBezTo>
                <a:cubicBezTo>
                  <a:pt x="5569" y="15860"/>
                  <a:pt x="5573" y="15811"/>
                  <a:pt x="5621" y="15775"/>
                </a:cubicBezTo>
                <a:cubicBezTo>
                  <a:pt x="5669" y="15739"/>
                  <a:pt x="5687" y="15743"/>
                  <a:pt x="5754" y="15806"/>
                </a:cubicBezTo>
                <a:cubicBezTo>
                  <a:pt x="5796" y="15845"/>
                  <a:pt x="5981" y="16188"/>
                  <a:pt x="6167" y="16568"/>
                </a:cubicBezTo>
                <a:cubicBezTo>
                  <a:pt x="7104" y="18488"/>
                  <a:pt x="7640" y="19368"/>
                  <a:pt x="8307" y="20085"/>
                </a:cubicBezTo>
                <a:cubicBezTo>
                  <a:pt x="9113" y="20951"/>
                  <a:pt x="10100" y="21432"/>
                  <a:pt x="11374" y="21580"/>
                </a:cubicBezTo>
                <a:cubicBezTo>
                  <a:pt x="11428" y="21586"/>
                  <a:pt x="11712" y="21594"/>
                  <a:pt x="12005" y="21597"/>
                </a:cubicBezTo>
                <a:cubicBezTo>
                  <a:pt x="12411" y="21600"/>
                  <a:pt x="12615" y="21587"/>
                  <a:pt x="12860" y="21545"/>
                </a:cubicBezTo>
                <a:cubicBezTo>
                  <a:pt x="13622" y="21411"/>
                  <a:pt x="13921" y="21213"/>
                  <a:pt x="13921" y="20842"/>
                </a:cubicBezTo>
                <a:cubicBezTo>
                  <a:pt x="13921" y="20660"/>
                  <a:pt x="13869" y="20525"/>
                  <a:pt x="13642" y="20114"/>
                </a:cubicBezTo>
                <a:cubicBezTo>
                  <a:pt x="13347" y="19582"/>
                  <a:pt x="13105" y="18641"/>
                  <a:pt x="13035" y="17766"/>
                </a:cubicBezTo>
                <a:cubicBezTo>
                  <a:pt x="12953" y="16729"/>
                  <a:pt x="13182" y="15809"/>
                  <a:pt x="13633" y="15371"/>
                </a:cubicBezTo>
                <a:cubicBezTo>
                  <a:pt x="14029" y="14986"/>
                  <a:pt x="14479" y="15060"/>
                  <a:pt x="14753" y="15553"/>
                </a:cubicBezTo>
                <a:cubicBezTo>
                  <a:pt x="15056" y="16099"/>
                  <a:pt x="15057" y="17125"/>
                  <a:pt x="14758" y="18418"/>
                </a:cubicBezTo>
                <a:cubicBezTo>
                  <a:pt x="14556" y="19287"/>
                  <a:pt x="14597" y="19840"/>
                  <a:pt x="14890" y="20218"/>
                </a:cubicBezTo>
                <a:cubicBezTo>
                  <a:pt x="15349" y="20812"/>
                  <a:pt x="16637" y="20722"/>
                  <a:pt x="17991" y="20002"/>
                </a:cubicBezTo>
                <a:cubicBezTo>
                  <a:pt x="18543" y="19708"/>
                  <a:pt x="18890" y="19319"/>
                  <a:pt x="19377" y="18442"/>
                </a:cubicBezTo>
                <a:cubicBezTo>
                  <a:pt x="20235" y="16896"/>
                  <a:pt x="20914" y="14670"/>
                  <a:pt x="21180" y="12521"/>
                </a:cubicBezTo>
                <a:cubicBezTo>
                  <a:pt x="21382" y="10895"/>
                  <a:pt x="21326" y="9487"/>
                  <a:pt x="21014" y="8333"/>
                </a:cubicBezTo>
                <a:cubicBezTo>
                  <a:pt x="20905" y="7932"/>
                  <a:pt x="20862" y="7828"/>
                  <a:pt x="20804" y="7828"/>
                </a:cubicBezTo>
                <a:cubicBezTo>
                  <a:pt x="20777" y="7828"/>
                  <a:pt x="20759" y="7958"/>
                  <a:pt x="20744" y="8262"/>
                </a:cubicBezTo>
                <a:cubicBezTo>
                  <a:pt x="20720" y="8747"/>
                  <a:pt x="20659" y="9148"/>
                  <a:pt x="20556" y="9510"/>
                </a:cubicBezTo>
                <a:cubicBezTo>
                  <a:pt x="20158" y="10908"/>
                  <a:pt x="19239" y="11991"/>
                  <a:pt x="17966" y="12564"/>
                </a:cubicBezTo>
                <a:cubicBezTo>
                  <a:pt x="17373" y="12831"/>
                  <a:pt x="16679" y="12988"/>
                  <a:pt x="15925" y="13025"/>
                </a:cubicBezTo>
                <a:cubicBezTo>
                  <a:pt x="15440" y="13049"/>
                  <a:pt x="15335" y="13089"/>
                  <a:pt x="15085" y="13347"/>
                </a:cubicBezTo>
                <a:cubicBezTo>
                  <a:pt x="14684" y="13760"/>
                  <a:pt x="14559" y="13830"/>
                  <a:pt x="14216" y="13831"/>
                </a:cubicBezTo>
                <a:cubicBezTo>
                  <a:pt x="13942" y="13831"/>
                  <a:pt x="13714" y="13776"/>
                  <a:pt x="13382" y="13628"/>
                </a:cubicBezTo>
                <a:cubicBezTo>
                  <a:pt x="12927" y="13426"/>
                  <a:pt x="12777" y="13414"/>
                  <a:pt x="12159" y="13524"/>
                </a:cubicBezTo>
                <a:cubicBezTo>
                  <a:pt x="11681" y="13609"/>
                  <a:pt x="11523" y="13597"/>
                  <a:pt x="11291" y="13459"/>
                </a:cubicBezTo>
                <a:cubicBezTo>
                  <a:pt x="11119" y="13357"/>
                  <a:pt x="10895" y="13088"/>
                  <a:pt x="10745" y="12805"/>
                </a:cubicBezTo>
                <a:cubicBezTo>
                  <a:pt x="10524" y="12385"/>
                  <a:pt x="10380" y="12280"/>
                  <a:pt x="9827" y="12139"/>
                </a:cubicBezTo>
                <a:cubicBezTo>
                  <a:pt x="9437" y="12039"/>
                  <a:pt x="8869" y="11787"/>
                  <a:pt x="8547" y="11573"/>
                </a:cubicBezTo>
                <a:cubicBezTo>
                  <a:pt x="8226" y="11359"/>
                  <a:pt x="7740" y="10907"/>
                  <a:pt x="7539" y="10635"/>
                </a:cubicBezTo>
                <a:cubicBezTo>
                  <a:pt x="7215" y="10197"/>
                  <a:pt x="6926" y="9575"/>
                  <a:pt x="6811" y="9064"/>
                </a:cubicBezTo>
                <a:cubicBezTo>
                  <a:pt x="6503" y="7698"/>
                  <a:pt x="6804" y="6173"/>
                  <a:pt x="7648" y="4821"/>
                </a:cubicBezTo>
                <a:cubicBezTo>
                  <a:pt x="7857" y="4487"/>
                  <a:pt x="8299" y="3895"/>
                  <a:pt x="8409" y="3803"/>
                </a:cubicBezTo>
                <a:lnTo>
                  <a:pt x="8489" y="3735"/>
                </a:lnTo>
                <a:lnTo>
                  <a:pt x="8731" y="3839"/>
                </a:lnTo>
                <a:cubicBezTo>
                  <a:pt x="9165" y="4025"/>
                  <a:pt x="9391" y="3977"/>
                  <a:pt x="9912" y="3586"/>
                </a:cubicBezTo>
                <a:cubicBezTo>
                  <a:pt x="10325" y="3276"/>
                  <a:pt x="10626" y="3104"/>
                  <a:pt x="11142" y="2883"/>
                </a:cubicBezTo>
                <a:cubicBezTo>
                  <a:pt x="11804" y="2600"/>
                  <a:pt x="11901" y="2499"/>
                  <a:pt x="11897" y="2089"/>
                </a:cubicBezTo>
                <a:cubicBezTo>
                  <a:pt x="11896" y="1889"/>
                  <a:pt x="11875" y="1785"/>
                  <a:pt x="11792" y="1568"/>
                </a:cubicBezTo>
                <a:cubicBezTo>
                  <a:pt x="11593" y="1048"/>
                  <a:pt x="11287" y="592"/>
                  <a:pt x="10991" y="375"/>
                </a:cubicBezTo>
                <a:cubicBezTo>
                  <a:pt x="10802" y="236"/>
                  <a:pt x="10461" y="92"/>
                  <a:pt x="10264" y="69"/>
                </a:cubicBezTo>
                <a:cubicBezTo>
                  <a:pt x="10178" y="59"/>
                  <a:pt x="10099" y="39"/>
                  <a:pt x="10089" y="25"/>
                </a:cubicBezTo>
                <a:cubicBezTo>
                  <a:pt x="10078" y="8"/>
                  <a:pt x="10013" y="0"/>
                  <a:pt x="9941" y="0"/>
                </a:cubicBezTo>
                <a:close/>
                <a:moveTo>
                  <a:pt x="19139" y="1149"/>
                </a:moveTo>
                <a:cubicBezTo>
                  <a:pt x="18658" y="1140"/>
                  <a:pt x="18182" y="1286"/>
                  <a:pt x="17801" y="1615"/>
                </a:cubicBezTo>
                <a:cubicBezTo>
                  <a:pt x="17263" y="2080"/>
                  <a:pt x="16926" y="2838"/>
                  <a:pt x="17088" y="3219"/>
                </a:cubicBezTo>
                <a:cubicBezTo>
                  <a:pt x="17158" y="3382"/>
                  <a:pt x="17193" y="3408"/>
                  <a:pt x="17570" y="3591"/>
                </a:cubicBezTo>
                <a:cubicBezTo>
                  <a:pt x="18095" y="3846"/>
                  <a:pt x="18524" y="4167"/>
                  <a:pt x="18988" y="4653"/>
                </a:cubicBezTo>
                <a:cubicBezTo>
                  <a:pt x="19095" y="4764"/>
                  <a:pt x="19235" y="4875"/>
                  <a:pt x="19316" y="4910"/>
                </a:cubicBezTo>
                <a:cubicBezTo>
                  <a:pt x="19502" y="4993"/>
                  <a:pt x="19803" y="4994"/>
                  <a:pt x="20039" y="4914"/>
                </a:cubicBezTo>
                <a:cubicBezTo>
                  <a:pt x="20569" y="4735"/>
                  <a:pt x="21207" y="4054"/>
                  <a:pt x="21367" y="3498"/>
                </a:cubicBezTo>
                <a:cubicBezTo>
                  <a:pt x="21428" y="3284"/>
                  <a:pt x="21413" y="2931"/>
                  <a:pt x="21334" y="2707"/>
                </a:cubicBezTo>
                <a:cubicBezTo>
                  <a:pt x="20993" y="1749"/>
                  <a:pt x="20056" y="1166"/>
                  <a:pt x="19139" y="1149"/>
                </a:cubicBezTo>
                <a:close/>
                <a:moveTo>
                  <a:pt x="11003" y="7053"/>
                </a:moveTo>
                <a:cubicBezTo>
                  <a:pt x="10710" y="7052"/>
                  <a:pt x="10441" y="7126"/>
                  <a:pt x="10148" y="7288"/>
                </a:cubicBezTo>
                <a:cubicBezTo>
                  <a:pt x="9600" y="7592"/>
                  <a:pt x="9222" y="8013"/>
                  <a:pt x="9025" y="8534"/>
                </a:cubicBezTo>
                <a:cubicBezTo>
                  <a:pt x="8924" y="8803"/>
                  <a:pt x="8898" y="9304"/>
                  <a:pt x="8974" y="9561"/>
                </a:cubicBezTo>
                <a:cubicBezTo>
                  <a:pt x="9131" y="10098"/>
                  <a:pt x="9487" y="10432"/>
                  <a:pt x="9977" y="10500"/>
                </a:cubicBezTo>
                <a:cubicBezTo>
                  <a:pt x="10560" y="10581"/>
                  <a:pt x="10920" y="10370"/>
                  <a:pt x="11621" y="9535"/>
                </a:cubicBezTo>
                <a:cubicBezTo>
                  <a:pt x="11791" y="9332"/>
                  <a:pt x="12002" y="9097"/>
                  <a:pt x="12092" y="9012"/>
                </a:cubicBezTo>
                <a:lnTo>
                  <a:pt x="12254" y="8857"/>
                </a:lnTo>
                <a:lnTo>
                  <a:pt x="12234" y="8570"/>
                </a:lnTo>
                <a:cubicBezTo>
                  <a:pt x="12172" y="7653"/>
                  <a:pt x="11688" y="7056"/>
                  <a:pt x="11003" y="7053"/>
                </a:cubicBezTo>
                <a:close/>
                <a:moveTo>
                  <a:pt x="16310" y="7697"/>
                </a:moveTo>
                <a:cubicBezTo>
                  <a:pt x="16255" y="7697"/>
                  <a:pt x="16201" y="7702"/>
                  <a:pt x="16149" y="7711"/>
                </a:cubicBezTo>
                <a:cubicBezTo>
                  <a:pt x="15672" y="7792"/>
                  <a:pt x="15267" y="8217"/>
                  <a:pt x="14952" y="8967"/>
                </a:cubicBezTo>
                <a:cubicBezTo>
                  <a:pt x="14870" y="9161"/>
                  <a:pt x="14874" y="9202"/>
                  <a:pt x="14990" y="9343"/>
                </a:cubicBezTo>
                <a:cubicBezTo>
                  <a:pt x="15084" y="9456"/>
                  <a:pt x="15256" y="9766"/>
                  <a:pt x="15432" y="10138"/>
                </a:cubicBezTo>
                <a:cubicBezTo>
                  <a:pt x="15812" y="10940"/>
                  <a:pt x="16049" y="11225"/>
                  <a:pt x="16420" y="11327"/>
                </a:cubicBezTo>
                <a:cubicBezTo>
                  <a:pt x="16578" y="11370"/>
                  <a:pt x="16898" y="11344"/>
                  <a:pt x="17118" y="11271"/>
                </a:cubicBezTo>
                <a:cubicBezTo>
                  <a:pt x="17524" y="11135"/>
                  <a:pt x="17792" y="10895"/>
                  <a:pt x="17940" y="10535"/>
                </a:cubicBezTo>
                <a:cubicBezTo>
                  <a:pt x="18182" y="9951"/>
                  <a:pt x="18128" y="9270"/>
                  <a:pt x="17789" y="8652"/>
                </a:cubicBezTo>
                <a:cubicBezTo>
                  <a:pt x="17489" y="8105"/>
                  <a:pt x="16843" y="7698"/>
                  <a:pt x="16310" y="7697"/>
                </a:cubicBezTo>
                <a:close/>
                <a:moveTo>
                  <a:pt x="12335" y="11696"/>
                </a:moveTo>
                <a:cubicBezTo>
                  <a:pt x="12119" y="11700"/>
                  <a:pt x="11941" y="11722"/>
                  <a:pt x="11843" y="11762"/>
                </a:cubicBezTo>
                <a:cubicBezTo>
                  <a:pt x="11649" y="11842"/>
                  <a:pt x="11545" y="11979"/>
                  <a:pt x="11568" y="12121"/>
                </a:cubicBezTo>
                <a:cubicBezTo>
                  <a:pt x="11591" y="12257"/>
                  <a:pt x="11696" y="12348"/>
                  <a:pt x="11896" y="12407"/>
                </a:cubicBezTo>
                <a:cubicBezTo>
                  <a:pt x="12342" y="12538"/>
                  <a:pt x="12639" y="12724"/>
                  <a:pt x="12825" y="12985"/>
                </a:cubicBezTo>
                <a:cubicBezTo>
                  <a:pt x="12867" y="13046"/>
                  <a:pt x="12919" y="13095"/>
                  <a:pt x="12939" y="13095"/>
                </a:cubicBezTo>
                <a:cubicBezTo>
                  <a:pt x="12958" y="13095"/>
                  <a:pt x="13045" y="13042"/>
                  <a:pt x="13132" y="12977"/>
                </a:cubicBezTo>
                <a:cubicBezTo>
                  <a:pt x="13340" y="12821"/>
                  <a:pt x="13582" y="12727"/>
                  <a:pt x="13913" y="12672"/>
                </a:cubicBezTo>
                <a:cubicBezTo>
                  <a:pt x="14333" y="12601"/>
                  <a:pt x="14446" y="12528"/>
                  <a:pt x="14446" y="12330"/>
                </a:cubicBezTo>
                <a:cubicBezTo>
                  <a:pt x="14446" y="12207"/>
                  <a:pt x="14371" y="12084"/>
                  <a:pt x="14241" y="11995"/>
                </a:cubicBezTo>
                <a:cubicBezTo>
                  <a:pt x="13983" y="11819"/>
                  <a:pt x="12984" y="11684"/>
                  <a:pt x="12335" y="11696"/>
                </a:cubicBezTo>
                <a:close/>
                <a:moveTo>
                  <a:pt x="11652" y="13767"/>
                </a:moveTo>
                <a:cubicBezTo>
                  <a:pt x="11705" y="13765"/>
                  <a:pt x="11812" y="13786"/>
                  <a:pt x="12031" y="13827"/>
                </a:cubicBezTo>
                <a:cubicBezTo>
                  <a:pt x="12536" y="13920"/>
                  <a:pt x="13003" y="13975"/>
                  <a:pt x="13532" y="14005"/>
                </a:cubicBezTo>
                <a:cubicBezTo>
                  <a:pt x="13798" y="14019"/>
                  <a:pt x="14031" y="14040"/>
                  <a:pt x="14050" y="14051"/>
                </a:cubicBezTo>
                <a:cubicBezTo>
                  <a:pt x="14134" y="14097"/>
                  <a:pt x="13849" y="14405"/>
                  <a:pt x="13631" y="14505"/>
                </a:cubicBezTo>
                <a:cubicBezTo>
                  <a:pt x="13564" y="14536"/>
                  <a:pt x="13451" y="14574"/>
                  <a:pt x="13379" y="14590"/>
                </a:cubicBezTo>
                <a:cubicBezTo>
                  <a:pt x="12825" y="14715"/>
                  <a:pt x="12257" y="14597"/>
                  <a:pt x="11876" y="14278"/>
                </a:cubicBezTo>
                <a:cubicBezTo>
                  <a:pt x="11689" y="14121"/>
                  <a:pt x="11579" y="13950"/>
                  <a:pt x="11594" y="13836"/>
                </a:cubicBezTo>
                <a:cubicBezTo>
                  <a:pt x="11599" y="13791"/>
                  <a:pt x="11599" y="13768"/>
                  <a:pt x="11652" y="13767"/>
                </a:cubicBezTo>
                <a:close/>
              </a:path>
            </a:pathLst>
          </a:custGeom>
          <a:ln w="12700">
            <a:miter lim="400000"/>
          </a:ln>
        </p:spPr>
      </p:pic>
      <p:pic>
        <p:nvPicPr>
          <p:cNvPr id="223" name="Billede" descr="Billede"/>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780844" y="9115087"/>
            <a:ext cx="7959557" cy="3482982"/>
          </a:xfrm>
          <a:custGeom>
            <a:avLst/>
            <a:gdLst/>
            <a:ahLst/>
            <a:cxnLst>
              <a:cxn ang="0">
                <a:pos x="wd2" y="hd2"/>
              </a:cxn>
              <a:cxn ang="5400000">
                <a:pos x="wd2" y="hd2"/>
              </a:cxn>
              <a:cxn ang="10800000">
                <a:pos x="wd2" y="hd2"/>
              </a:cxn>
              <a:cxn ang="16200000">
                <a:pos x="wd2" y="hd2"/>
              </a:cxn>
            </a:cxnLst>
            <a:rect l="0" t="0" r="r" b="b"/>
            <a:pathLst>
              <a:path w="21600" h="21599" extrusionOk="0">
                <a:moveTo>
                  <a:pt x="8084" y="0"/>
                </a:moveTo>
                <a:cubicBezTo>
                  <a:pt x="6785" y="0"/>
                  <a:pt x="6608" y="12"/>
                  <a:pt x="5480" y="15"/>
                </a:cubicBezTo>
                <a:lnTo>
                  <a:pt x="5478" y="5944"/>
                </a:lnTo>
                <a:cubicBezTo>
                  <a:pt x="5477" y="9247"/>
                  <a:pt x="5448" y="12390"/>
                  <a:pt x="5414" y="12931"/>
                </a:cubicBezTo>
                <a:cubicBezTo>
                  <a:pt x="5288" y="14929"/>
                  <a:pt x="4926" y="15948"/>
                  <a:pt x="4299" y="16066"/>
                </a:cubicBezTo>
                <a:cubicBezTo>
                  <a:pt x="3567" y="16205"/>
                  <a:pt x="3173" y="15684"/>
                  <a:pt x="2919" y="14233"/>
                </a:cubicBezTo>
                <a:cubicBezTo>
                  <a:pt x="2776" y="13419"/>
                  <a:pt x="2775" y="13286"/>
                  <a:pt x="2754" y="6670"/>
                </a:cubicBezTo>
                <a:lnTo>
                  <a:pt x="2732" y="27"/>
                </a:lnTo>
                <a:cubicBezTo>
                  <a:pt x="2139" y="33"/>
                  <a:pt x="492" y="33"/>
                  <a:pt x="430" y="42"/>
                </a:cubicBezTo>
                <a:lnTo>
                  <a:pt x="0" y="106"/>
                </a:lnTo>
                <a:lnTo>
                  <a:pt x="0" y="7630"/>
                </a:lnTo>
                <a:cubicBezTo>
                  <a:pt x="1" y="13856"/>
                  <a:pt x="18" y="15273"/>
                  <a:pt x="96" y="15862"/>
                </a:cubicBezTo>
                <a:cubicBezTo>
                  <a:pt x="510" y="18983"/>
                  <a:pt x="1576" y="20961"/>
                  <a:pt x="3153" y="21535"/>
                </a:cubicBezTo>
                <a:cubicBezTo>
                  <a:pt x="3265" y="21576"/>
                  <a:pt x="3458" y="21597"/>
                  <a:pt x="3688" y="21599"/>
                </a:cubicBezTo>
                <a:cubicBezTo>
                  <a:pt x="3815" y="21600"/>
                  <a:pt x="3968" y="21581"/>
                  <a:pt x="4112" y="21572"/>
                </a:cubicBezTo>
                <a:cubicBezTo>
                  <a:pt x="4377" y="21548"/>
                  <a:pt x="4609" y="21523"/>
                  <a:pt x="4619" y="21486"/>
                </a:cubicBezTo>
                <a:cubicBezTo>
                  <a:pt x="4641" y="21406"/>
                  <a:pt x="4753" y="21341"/>
                  <a:pt x="4868" y="21341"/>
                </a:cubicBezTo>
                <a:cubicBezTo>
                  <a:pt x="5197" y="21341"/>
                  <a:pt x="6032" y="20804"/>
                  <a:pt x="6390" y="20361"/>
                </a:cubicBezTo>
                <a:cubicBezTo>
                  <a:pt x="6932" y="19691"/>
                  <a:pt x="7411" y="18563"/>
                  <a:pt x="7708" y="17258"/>
                </a:cubicBezTo>
                <a:lnTo>
                  <a:pt x="7973" y="16094"/>
                </a:lnTo>
                <a:lnTo>
                  <a:pt x="8302" y="16758"/>
                </a:lnTo>
                <a:cubicBezTo>
                  <a:pt x="8484" y="17124"/>
                  <a:pt x="8847" y="17663"/>
                  <a:pt x="9107" y="17959"/>
                </a:cubicBezTo>
                <a:cubicBezTo>
                  <a:pt x="10239" y="19245"/>
                  <a:pt x="11283" y="18437"/>
                  <a:pt x="11298" y="16263"/>
                </a:cubicBezTo>
                <a:cubicBezTo>
                  <a:pt x="11303" y="15393"/>
                  <a:pt x="11122" y="14676"/>
                  <a:pt x="10788" y="14250"/>
                </a:cubicBezTo>
                <a:cubicBezTo>
                  <a:pt x="10655" y="14081"/>
                  <a:pt x="10172" y="13664"/>
                  <a:pt x="9717" y="13327"/>
                </a:cubicBezTo>
                <a:cubicBezTo>
                  <a:pt x="8646" y="12535"/>
                  <a:pt x="8117" y="11900"/>
                  <a:pt x="7709" y="10915"/>
                </a:cubicBezTo>
                <a:cubicBezTo>
                  <a:pt x="6598" y="8231"/>
                  <a:pt x="6631" y="3513"/>
                  <a:pt x="7779" y="739"/>
                </a:cubicBezTo>
                <a:lnTo>
                  <a:pt x="8084" y="0"/>
                </a:lnTo>
                <a:close/>
                <a:moveTo>
                  <a:pt x="16492" y="10"/>
                </a:moveTo>
                <a:cubicBezTo>
                  <a:pt x="16271" y="28"/>
                  <a:pt x="15967" y="43"/>
                  <a:pt x="15957" y="64"/>
                </a:cubicBezTo>
                <a:cubicBezTo>
                  <a:pt x="15923" y="133"/>
                  <a:pt x="15754" y="267"/>
                  <a:pt x="15579" y="364"/>
                </a:cubicBezTo>
                <a:cubicBezTo>
                  <a:pt x="15137" y="609"/>
                  <a:pt x="14452" y="1459"/>
                  <a:pt x="14079" y="2225"/>
                </a:cubicBezTo>
                <a:cubicBezTo>
                  <a:pt x="13908" y="2578"/>
                  <a:pt x="13619" y="3372"/>
                  <a:pt x="13440" y="3987"/>
                </a:cubicBezTo>
                <a:cubicBezTo>
                  <a:pt x="13260" y="4602"/>
                  <a:pt x="13104" y="5128"/>
                  <a:pt x="13092" y="5156"/>
                </a:cubicBezTo>
                <a:cubicBezTo>
                  <a:pt x="13080" y="5185"/>
                  <a:pt x="12896" y="4904"/>
                  <a:pt x="12684" y="4531"/>
                </a:cubicBezTo>
                <a:cubicBezTo>
                  <a:pt x="12044" y="3406"/>
                  <a:pt x="11659" y="3067"/>
                  <a:pt x="11019" y="3067"/>
                </a:cubicBezTo>
                <a:cubicBezTo>
                  <a:pt x="10519" y="3067"/>
                  <a:pt x="10451" y="3101"/>
                  <a:pt x="10238" y="3473"/>
                </a:cubicBezTo>
                <a:cubicBezTo>
                  <a:pt x="9955" y="3965"/>
                  <a:pt x="9886" y="4244"/>
                  <a:pt x="9836" y="5078"/>
                </a:cubicBezTo>
                <a:cubicBezTo>
                  <a:pt x="9787" y="5901"/>
                  <a:pt x="9941" y="6671"/>
                  <a:pt x="10251" y="7152"/>
                </a:cubicBezTo>
                <a:cubicBezTo>
                  <a:pt x="10376" y="7348"/>
                  <a:pt x="10880" y="7811"/>
                  <a:pt x="11371" y="8181"/>
                </a:cubicBezTo>
                <a:cubicBezTo>
                  <a:pt x="11862" y="8551"/>
                  <a:pt x="12395" y="9004"/>
                  <a:pt x="12552" y="9188"/>
                </a:cubicBezTo>
                <a:cubicBezTo>
                  <a:pt x="13539" y="10335"/>
                  <a:pt x="14070" y="12051"/>
                  <a:pt x="14209" y="14555"/>
                </a:cubicBezTo>
                <a:cubicBezTo>
                  <a:pt x="14273" y="15713"/>
                  <a:pt x="14194" y="17406"/>
                  <a:pt x="14035" y="18313"/>
                </a:cubicBezTo>
                <a:cubicBezTo>
                  <a:pt x="13937" y="18872"/>
                  <a:pt x="13940" y="18886"/>
                  <a:pt x="14121" y="19320"/>
                </a:cubicBezTo>
                <a:cubicBezTo>
                  <a:pt x="14390" y="19961"/>
                  <a:pt x="14942" y="20685"/>
                  <a:pt x="15451" y="21058"/>
                </a:cubicBezTo>
                <a:cubicBezTo>
                  <a:pt x="15697" y="21237"/>
                  <a:pt x="15940" y="21435"/>
                  <a:pt x="15992" y="21498"/>
                </a:cubicBezTo>
                <a:cubicBezTo>
                  <a:pt x="16021" y="21534"/>
                  <a:pt x="16470" y="21564"/>
                  <a:pt x="17087" y="21587"/>
                </a:cubicBezTo>
                <a:cubicBezTo>
                  <a:pt x="17652" y="21490"/>
                  <a:pt x="18057" y="21183"/>
                  <a:pt x="18481" y="20531"/>
                </a:cubicBezTo>
                <a:lnTo>
                  <a:pt x="18796" y="20049"/>
                </a:lnTo>
                <a:lnTo>
                  <a:pt x="18796" y="20681"/>
                </a:lnTo>
                <a:cubicBezTo>
                  <a:pt x="18796" y="21121"/>
                  <a:pt x="18827" y="21338"/>
                  <a:pt x="18898" y="21400"/>
                </a:cubicBezTo>
                <a:cubicBezTo>
                  <a:pt x="18953" y="21448"/>
                  <a:pt x="19583" y="21486"/>
                  <a:pt x="20299" y="21486"/>
                </a:cubicBezTo>
                <a:lnTo>
                  <a:pt x="21600" y="21486"/>
                </a:lnTo>
                <a:lnTo>
                  <a:pt x="21600" y="10785"/>
                </a:lnTo>
                <a:lnTo>
                  <a:pt x="21600" y="81"/>
                </a:lnTo>
                <a:lnTo>
                  <a:pt x="20299" y="81"/>
                </a:lnTo>
                <a:cubicBezTo>
                  <a:pt x="19583" y="81"/>
                  <a:pt x="18953" y="119"/>
                  <a:pt x="18898" y="168"/>
                </a:cubicBezTo>
                <a:cubicBezTo>
                  <a:pt x="18827" y="229"/>
                  <a:pt x="18796" y="447"/>
                  <a:pt x="18796" y="891"/>
                </a:cubicBezTo>
                <a:lnTo>
                  <a:pt x="18796" y="1529"/>
                </a:lnTo>
                <a:lnTo>
                  <a:pt x="18525" y="1120"/>
                </a:lnTo>
                <a:cubicBezTo>
                  <a:pt x="18376" y="896"/>
                  <a:pt x="18097" y="553"/>
                  <a:pt x="17904" y="360"/>
                </a:cubicBezTo>
                <a:lnTo>
                  <a:pt x="17554" y="10"/>
                </a:lnTo>
                <a:lnTo>
                  <a:pt x="16492" y="10"/>
                </a:lnTo>
                <a:close/>
                <a:moveTo>
                  <a:pt x="16965" y="5484"/>
                </a:moveTo>
                <a:cubicBezTo>
                  <a:pt x="17055" y="5466"/>
                  <a:pt x="17148" y="5465"/>
                  <a:pt x="17241" y="5484"/>
                </a:cubicBezTo>
                <a:cubicBezTo>
                  <a:pt x="17455" y="5527"/>
                  <a:pt x="17676" y="5670"/>
                  <a:pt x="17898" y="5924"/>
                </a:cubicBezTo>
                <a:cubicBezTo>
                  <a:pt x="19520" y="7775"/>
                  <a:pt x="19469" y="13988"/>
                  <a:pt x="17819" y="15744"/>
                </a:cubicBezTo>
                <a:cubicBezTo>
                  <a:pt x="17434" y="16154"/>
                  <a:pt x="16939" y="16199"/>
                  <a:pt x="16517" y="15857"/>
                </a:cubicBezTo>
                <a:cubicBezTo>
                  <a:pt x="16185" y="15589"/>
                  <a:pt x="15676" y="14483"/>
                  <a:pt x="15481" y="13610"/>
                </a:cubicBezTo>
                <a:cubicBezTo>
                  <a:pt x="14654" y="9916"/>
                  <a:pt x="15610" y="5742"/>
                  <a:pt x="16965" y="5484"/>
                </a:cubicBezTo>
                <a:close/>
              </a:path>
            </a:pathLst>
          </a:custGeom>
          <a:ln w="12700">
            <a:miter lim="400000"/>
          </a:ln>
        </p:spPr>
      </p:pic>
      <p:sp>
        <p:nvSpPr>
          <p:cNvPr id="224" name="Hvis et mønster ikke er færdigt, forsøger hjernen per refleks at udfylde de manglene dele og skabe mening."/>
          <p:cNvSpPr txBox="1"/>
          <p:nvPr/>
        </p:nvSpPr>
        <p:spPr>
          <a:xfrm>
            <a:off x="11179607" y="11038673"/>
            <a:ext cx="11811275" cy="119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3600">
                <a:solidFill>
                  <a:srgbClr val="545454"/>
                </a:solidFill>
                <a:latin typeface="Helvetica"/>
                <a:ea typeface="Helvetica"/>
                <a:cs typeface="Helvetica"/>
                <a:sym typeface="Helvetica"/>
              </a:defRPr>
            </a:lvl1pPr>
          </a:lstStyle>
          <a:p>
            <a:r>
              <a:t>Hvis et mønster ikke er færdigt, forsøger hjernen per refleks at udfylde de manglene dele og skabe mening.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6" name="ARMM-modellen"/>
          <p:cNvSpPr txBox="1">
            <a:spLocks noGrp="1"/>
          </p:cNvSpPr>
          <p:nvPr>
            <p:ph type="title"/>
          </p:nvPr>
        </p:nvSpPr>
        <p:spPr>
          <a:prstGeom prst="rect">
            <a:avLst/>
          </a:prstGeom>
        </p:spPr>
        <p:txBody>
          <a:bodyPr/>
          <a:lstStyle>
            <a:lvl1pPr defTabSz="2316479">
              <a:defRPr sz="9500" spc="-95"/>
            </a:lvl1pPr>
          </a:lstStyle>
          <a:p>
            <a:r>
              <a:t>ARMM-modellen </a:t>
            </a:r>
          </a:p>
        </p:txBody>
      </p:sp>
      <p:sp>
        <p:nvSpPr>
          <p:cNvPr id="227" name="Attention (Opmærksomhed)…"/>
          <p:cNvSpPr txBox="1">
            <a:spLocks noGrp="1"/>
          </p:cNvSpPr>
          <p:nvPr>
            <p:ph type="body" sz="half" idx="1"/>
          </p:nvPr>
        </p:nvSpPr>
        <p:spPr>
          <a:xfrm>
            <a:off x="1206500" y="2729994"/>
            <a:ext cx="14523846" cy="7254587"/>
          </a:xfrm>
          <a:prstGeom prst="rect">
            <a:avLst/>
          </a:prstGeom>
        </p:spPr>
        <p:txBody>
          <a:bodyPr/>
          <a:lstStyle/>
          <a:p>
            <a:pPr marL="0" indent="0" defTabSz="457200">
              <a:spcBef>
                <a:spcPts val="0"/>
              </a:spcBef>
              <a:buSzTx/>
              <a:buNone/>
              <a:defRPr sz="2000">
                <a:solidFill>
                  <a:srgbClr val="545454"/>
                </a:solidFill>
                <a:latin typeface="Helvetica"/>
                <a:ea typeface="Helvetica"/>
                <a:cs typeface="Helvetica"/>
                <a:sym typeface="Helvetica"/>
              </a:defRPr>
            </a:pPr>
            <a:r>
              <a:rPr sz="6000" b="1"/>
              <a:t>A</a:t>
            </a:r>
            <a:r>
              <a:rPr sz="4500"/>
              <a:t>ttention </a:t>
            </a:r>
            <a:r>
              <a:t>(Opmærksomhed)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Et logo skal skille sig ud fra normen </a:t>
            </a:r>
          </a:p>
          <a:p>
            <a:pPr marL="742949" indent="-349249" defTabSz="457200">
              <a:spcBef>
                <a:spcPts val="0"/>
              </a:spcBef>
              <a:buAutoNum type="arabicPeriod"/>
              <a:defRPr sz="3200" b="1">
                <a:solidFill>
                  <a:srgbClr val="929292"/>
                </a:solidFill>
                <a:latin typeface="Helvetica"/>
                <a:ea typeface="Helvetica"/>
                <a:cs typeface="Helvetica"/>
                <a:sym typeface="Helvetica"/>
              </a:defRPr>
            </a:pPr>
            <a:r>
              <a:t> Instinkter </a:t>
            </a:r>
          </a:p>
          <a:p>
            <a:pPr marL="742949" indent="-349249" defTabSz="457200">
              <a:spcBef>
                <a:spcPts val="0"/>
              </a:spcBef>
              <a:buAutoNum type="arabicPeriod"/>
              <a:defRPr sz="2000" b="1">
                <a:solidFill>
                  <a:schemeClr val="accent4">
                    <a:hueOff val="-297102"/>
                    <a:satOff val="16978"/>
                    <a:lumOff val="-20883"/>
                  </a:schemeClr>
                </a:solidFill>
                <a:latin typeface="Helvetica"/>
                <a:ea typeface="Helvetica"/>
                <a:cs typeface="Helvetica"/>
                <a:sym typeface="Helvetica"/>
              </a:defRPr>
            </a:pPr>
            <a:r>
              <a:rPr sz="3200"/>
              <a:t> Loven om lukkethed</a:t>
            </a:r>
            <a:endParaRPr sz="2900"/>
          </a:p>
          <a:p>
            <a:pPr marL="0" indent="0" defTabSz="457200">
              <a:spcBef>
                <a:spcPts val="0"/>
              </a:spcBef>
              <a:buSzTx/>
              <a:buNone/>
              <a:defRPr sz="2000">
                <a:solidFill>
                  <a:srgbClr val="929292"/>
                </a:solidFill>
                <a:latin typeface="Helvetica"/>
                <a:ea typeface="Helvetica"/>
                <a:cs typeface="Helvetica"/>
                <a:sym typeface="Helvetica"/>
              </a:defRPr>
            </a:pPr>
            <a:r>
              <a:rPr sz="6000" b="1"/>
              <a:t>R</a:t>
            </a:r>
            <a:r>
              <a:rPr sz="4500"/>
              <a:t>esponse </a:t>
            </a:r>
            <a:r>
              <a:t>(Reaktion på logoet) </a:t>
            </a:r>
            <a:br/>
            <a:r>
              <a:rPr sz="6000" b="1"/>
              <a:t>M</a:t>
            </a:r>
            <a:r>
              <a:rPr sz="4500"/>
              <a:t>eaning </a:t>
            </a:r>
            <a:r>
              <a:t>(Betydninger) </a:t>
            </a:r>
            <a:br/>
            <a:r>
              <a:rPr sz="6000" b="1"/>
              <a:t>M</a:t>
            </a:r>
            <a:r>
              <a:rPr sz="4500"/>
              <a:t>emory </a:t>
            </a:r>
            <a:r>
              <a:t>(Modtager skal kunne huske og genkalde logoet) </a:t>
            </a:r>
          </a:p>
        </p:txBody>
      </p:sp>
      <p:sp>
        <p:nvSpPr>
          <p:cNvPr id="228" name="Gestaltloven om lukkethed virker når et objekt er ufuldkommen eller når indersiden af et element ikke fuldstændig lukket til, men seeren opfatter en hel form ved at udfylde den manglende visuelle information"/>
          <p:cNvSpPr txBox="1"/>
          <p:nvPr/>
        </p:nvSpPr>
        <p:spPr>
          <a:xfrm>
            <a:off x="12014817" y="10390475"/>
            <a:ext cx="11811274" cy="228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3600">
                <a:solidFill>
                  <a:srgbClr val="545454"/>
                </a:solidFill>
                <a:latin typeface="Helvetica"/>
                <a:ea typeface="Helvetica"/>
                <a:cs typeface="Helvetica"/>
                <a:sym typeface="Helvetica"/>
              </a:defRPr>
            </a:pPr>
            <a:r>
              <a:rPr b="1"/>
              <a:t>Gestaltloven</a:t>
            </a:r>
            <a:r>
              <a:t> om </a:t>
            </a:r>
            <a:r>
              <a:rPr b="1"/>
              <a:t>lukkethed</a:t>
            </a:r>
            <a:r>
              <a:t> virker når et objekt er ufuldkommen eller når indersiden af et element ikke fuldstændig lukket til, men seeren opfatter en hel form ved at udfylde den manglende visuelle information </a:t>
            </a:r>
          </a:p>
        </p:txBody>
      </p:sp>
      <p:pic>
        <p:nvPicPr>
          <p:cNvPr id="229" name="Billede" descr="Billede"/>
          <p:cNvPicPr>
            <a:picLocks noChangeAspect="1"/>
          </p:cNvPicPr>
          <p:nvPr/>
        </p:nvPicPr>
        <p:blipFill>
          <a:blip r:embed="rId3"/>
          <a:stretch>
            <a:fillRect/>
          </a:stretch>
        </p:blipFill>
        <p:spPr>
          <a:xfrm>
            <a:off x="12366566" y="1096448"/>
            <a:ext cx="10555576" cy="4786955"/>
          </a:xfrm>
          <a:prstGeom prst="rect">
            <a:avLst/>
          </a:prstGeom>
          <a:ln w="12700">
            <a:miter lim="400000"/>
          </a:ln>
        </p:spPr>
      </p:pic>
      <p:pic>
        <p:nvPicPr>
          <p:cNvPr id="230" name="Billede" descr="Billede"/>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2341794" y="6074333"/>
            <a:ext cx="10422309" cy="3176192"/>
          </a:xfrm>
          <a:custGeom>
            <a:avLst/>
            <a:gdLst/>
            <a:ahLst/>
            <a:cxnLst>
              <a:cxn ang="0">
                <a:pos x="wd2" y="hd2"/>
              </a:cxn>
              <a:cxn ang="5400000">
                <a:pos x="wd2" y="hd2"/>
              </a:cxn>
              <a:cxn ang="10800000">
                <a:pos x="wd2" y="hd2"/>
              </a:cxn>
              <a:cxn ang="16200000">
                <a:pos x="wd2" y="hd2"/>
              </a:cxn>
            </a:cxnLst>
            <a:rect l="0" t="0" r="r" b="b"/>
            <a:pathLst>
              <a:path w="21596" h="21600" extrusionOk="0">
                <a:moveTo>
                  <a:pt x="19737" y="0"/>
                </a:moveTo>
                <a:lnTo>
                  <a:pt x="19737" y="1317"/>
                </a:lnTo>
                <a:lnTo>
                  <a:pt x="19737" y="2637"/>
                </a:lnTo>
                <a:lnTo>
                  <a:pt x="20189" y="2637"/>
                </a:lnTo>
                <a:lnTo>
                  <a:pt x="20641" y="2637"/>
                </a:lnTo>
                <a:lnTo>
                  <a:pt x="20641" y="1317"/>
                </a:lnTo>
                <a:lnTo>
                  <a:pt x="20641" y="0"/>
                </a:lnTo>
                <a:lnTo>
                  <a:pt x="20189" y="0"/>
                </a:lnTo>
                <a:lnTo>
                  <a:pt x="19737" y="0"/>
                </a:lnTo>
                <a:close/>
                <a:moveTo>
                  <a:pt x="9550" y="972"/>
                </a:moveTo>
                <a:cubicBezTo>
                  <a:pt x="9447" y="964"/>
                  <a:pt x="9124" y="965"/>
                  <a:pt x="8834" y="977"/>
                </a:cubicBezTo>
                <a:lnTo>
                  <a:pt x="8307" y="1004"/>
                </a:lnTo>
                <a:lnTo>
                  <a:pt x="8005" y="2035"/>
                </a:lnTo>
                <a:cubicBezTo>
                  <a:pt x="7839" y="2603"/>
                  <a:pt x="7534" y="3722"/>
                  <a:pt x="7326" y="4518"/>
                </a:cubicBezTo>
                <a:cubicBezTo>
                  <a:pt x="7119" y="5314"/>
                  <a:pt x="6862" y="6293"/>
                  <a:pt x="6755" y="6693"/>
                </a:cubicBezTo>
                <a:lnTo>
                  <a:pt x="6561" y="7420"/>
                </a:lnTo>
                <a:lnTo>
                  <a:pt x="5838" y="7420"/>
                </a:lnTo>
                <a:lnTo>
                  <a:pt x="5116" y="7420"/>
                </a:lnTo>
                <a:lnTo>
                  <a:pt x="5116" y="10955"/>
                </a:lnTo>
                <a:cubicBezTo>
                  <a:pt x="5116" y="14572"/>
                  <a:pt x="5086" y="15113"/>
                  <a:pt x="4929" y="14413"/>
                </a:cubicBezTo>
                <a:cubicBezTo>
                  <a:pt x="4882" y="14201"/>
                  <a:pt x="4863" y="13747"/>
                  <a:pt x="4872" y="13025"/>
                </a:cubicBezTo>
                <a:cubicBezTo>
                  <a:pt x="4880" y="12436"/>
                  <a:pt x="4882" y="10931"/>
                  <a:pt x="4876" y="9681"/>
                </a:cubicBezTo>
                <a:lnTo>
                  <a:pt x="4865" y="7409"/>
                </a:lnTo>
                <a:lnTo>
                  <a:pt x="4249" y="7455"/>
                </a:lnTo>
                <a:lnTo>
                  <a:pt x="3634" y="7503"/>
                </a:lnTo>
                <a:lnTo>
                  <a:pt x="3608" y="10882"/>
                </a:lnTo>
                <a:cubicBezTo>
                  <a:pt x="3584" y="14125"/>
                  <a:pt x="3579" y="14264"/>
                  <a:pt x="3483" y="14264"/>
                </a:cubicBezTo>
                <a:cubicBezTo>
                  <a:pt x="3365" y="14264"/>
                  <a:pt x="3375" y="14549"/>
                  <a:pt x="3365" y="10513"/>
                </a:cubicBezTo>
                <a:lnTo>
                  <a:pt x="3358" y="7420"/>
                </a:lnTo>
                <a:lnTo>
                  <a:pt x="2729" y="7420"/>
                </a:lnTo>
                <a:lnTo>
                  <a:pt x="2103" y="7420"/>
                </a:lnTo>
                <a:lnTo>
                  <a:pt x="2089" y="12491"/>
                </a:lnTo>
                <a:lnTo>
                  <a:pt x="2076" y="17560"/>
                </a:lnTo>
                <a:lnTo>
                  <a:pt x="1699" y="17560"/>
                </a:lnTo>
                <a:lnTo>
                  <a:pt x="1322" y="17560"/>
                </a:lnTo>
                <a:lnTo>
                  <a:pt x="1298" y="12531"/>
                </a:lnTo>
                <a:lnTo>
                  <a:pt x="1272" y="7503"/>
                </a:lnTo>
                <a:lnTo>
                  <a:pt x="644" y="7503"/>
                </a:lnTo>
                <a:lnTo>
                  <a:pt x="16" y="7503"/>
                </a:lnTo>
                <a:lnTo>
                  <a:pt x="3" y="14180"/>
                </a:lnTo>
                <a:cubicBezTo>
                  <a:pt x="-4" y="17854"/>
                  <a:pt x="1" y="20951"/>
                  <a:pt x="15" y="21066"/>
                </a:cubicBezTo>
                <a:cubicBezTo>
                  <a:pt x="34" y="21229"/>
                  <a:pt x="399" y="21264"/>
                  <a:pt x="1709" y="21230"/>
                </a:cubicBezTo>
                <a:lnTo>
                  <a:pt x="3377" y="21190"/>
                </a:lnTo>
                <a:lnTo>
                  <a:pt x="3363" y="19662"/>
                </a:lnTo>
                <a:lnTo>
                  <a:pt x="3349" y="18137"/>
                </a:lnTo>
                <a:lnTo>
                  <a:pt x="3489" y="17962"/>
                </a:lnTo>
                <a:cubicBezTo>
                  <a:pt x="3578" y="17850"/>
                  <a:pt x="4140" y="17799"/>
                  <a:pt x="5028" y="17819"/>
                </a:cubicBezTo>
                <a:cubicBezTo>
                  <a:pt x="5797" y="17835"/>
                  <a:pt x="6441" y="17806"/>
                  <a:pt x="6457" y="17751"/>
                </a:cubicBezTo>
                <a:cubicBezTo>
                  <a:pt x="6474" y="17697"/>
                  <a:pt x="6505" y="17688"/>
                  <a:pt x="6529" y="17735"/>
                </a:cubicBezTo>
                <a:cubicBezTo>
                  <a:pt x="6552" y="17782"/>
                  <a:pt x="7798" y="17821"/>
                  <a:pt x="9298" y="17819"/>
                </a:cubicBezTo>
                <a:cubicBezTo>
                  <a:pt x="10797" y="17816"/>
                  <a:pt x="14178" y="17815"/>
                  <a:pt x="16811" y="17813"/>
                </a:cubicBezTo>
                <a:lnTo>
                  <a:pt x="21596" y="17808"/>
                </a:lnTo>
                <a:lnTo>
                  <a:pt x="21596" y="10718"/>
                </a:lnTo>
                <a:lnTo>
                  <a:pt x="21596" y="3627"/>
                </a:lnTo>
                <a:lnTo>
                  <a:pt x="20114" y="3627"/>
                </a:lnTo>
                <a:lnTo>
                  <a:pt x="18631" y="3627"/>
                </a:lnTo>
                <a:lnTo>
                  <a:pt x="18631" y="8156"/>
                </a:lnTo>
                <a:lnTo>
                  <a:pt x="18631" y="12691"/>
                </a:lnTo>
                <a:lnTo>
                  <a:pt x="19524" y="12731"/>
                </a:lnTo>
                <a:lnTo>
                  <a:pt x="20415" y="12780"/>
                </a:lnTo>
                <a:lnTo>
                  <a:pt x="20415" y="13522"/>
                </a:lnTo>
                <a:lnTo>
                  <a:pt x="20415" y="14264"/>
                </a:lnTo>
                <a:lnTo>
                  <a:pt x="19059" y="14264"/>
                </a:lnTo>
                <a:lnTo>
                  <a:pt x="17702" y="14264"/>
                </a:lnTo>
                <a:lnTo>
                  <a:pt x="17688" y="10842"/>
                </a:lnTo>
                <a:lnTo>
                  <a:pt x="17676" y="7420"/>
                </a:lnTo>
                <a:lnTo>
                  <a:pt x="17049" y="7420"/>
                </a:lnTo>
                <a:lnTo>
                  <a:pt x="16423" y="7420"/>
                </a:lnTo>
                <a:lnTo>
                  <a:pt x="16410" y="10842"/>
                </a:lnTo>
                <a:lnTo>
                  <a:pt x="16396" y="14264"/>
                </a:lnTo>
                <a:lnTo>
                  <a:pt x="15843" y="14264"/>
                </a:lnTo>
                <a:lnTo>
                  <a:pt x="15290" y="14264"/>
                </a:lnTo>
                <a:lnTo>
                  <a:pt x="15262" y="12674"/>
                </a:lnTo>
                <a:cubicBezTo>
                  <a:pt x="15226" y="10651"/>
                  <a:pt x="15069" y="9486"/>
                  <a:pt x="14720" y="8656"/>
                </a:cubicBezTo>
                <a:cubicBezTo>
                  <a:pt x="14320" y="7702"/>
                  <a:pt x="14155" y="7621"/>
                  <a:pt x="12365" y="7503"/>
                </a:cubicBezTo>
                <a:lnTo>
                  <a:pt x="10745" y="7393"/>
                </a:lnTo>
                <a:lnTo>
                  <a:pt x="10733" y="10831"/>
                </a:lnTo>
                <a:lnTo>
                  <a:pt x="10718" y="14264"/>
                </a:lnTo>
                <a:lnTo>
                  <a:pt x="10391" y="14264"/>
                </a:lnTo>
                <a:lnTo>
                  <a:pt x="10065" y="14264"/>
                </a:lnTo>
                <a:lnTo>
                  <a:pt x="10051" y="10842"/>
                </a:lnTo>
                <a:lnTo>
                  <a:pt x="10039" y="7420"/>
                </a:lnTo>
                <a:lnTo>
                  <a:pt x="9112" y="7420"/>
                </a:lnTo>
                <a:cubicBezTo>
                  <a:pt x="8510" y="7420"/>
                  <a:pt x="8176" y="7358"/>
                  <a:pt x="8154" y="7244"/>
                </a:cubicBezTo>
                <a:cubicBezTo>
                  <a:pt x="8136" y="7147"/>
                  <a:pt x="8264" y="6558"/>
                  <a:pt x="8440" y="5935"/>
                </a:cubicBezTo>
                <a:cubicBezTo>
                  <a:pt x="9038" y="3809"/>
                  <a:pt x="9375" y="2555"/>
                  <a:pt x="9557" y="1771"/>
                </a:cubicBezTo>
                <a:lnTo>
                  <a:pt x="9738" y="988"/>
                </a:lnTo>
                <a:lnTo>
                  <a:pt x="9550" y="972"/>
                </a:lnTo>
                <a:close/>
                <a:moveTo>
                  <a:pt x="19712" y="6842"/>
                </a:moveTo>
                <a:lnTo>
                  <a:pt x="20038" y="6842"/>
                </a:lnTo>
                <a:lnTo>
                  <a:pt x="20365" y="6842"/>
                </a:lnTo>
                <a:lnTo>
                  <a:pt x="20365" y="8078"/>
                </a:lnTo>
                <a:lnTo>
                  <a:pt x="20365" y="9317"/>
                </a:lnTo>
                <a:lnTo>
                  <a:pt x="20051" y="9368"/>
                </a:lnTo>
                <a:cubicBezTo>
                  <a:pt x="19990" y="9378"/>
                  <a:pt x="19953" y="9374"/>
                  <a:pt x="19910" y="9374"/>
                </a:cubicBezTo>
                <a:cubicBezTo>
                  <a:pt x="19825" y="9420"/>
                  <a:pt x="19743" y="9397"/>
                  <a:pt x="19724" y="9274"/>
                </a:cubicBezTo>
                <a:cubicBezTo>
                  <a:pt x="19721" y="9254"/>
                  <a:pt x="19719" y="9120"/>
                  <a:pt x="19715" y="9063"/>
                </a:cubicBezTo>
                <a:cubicBezTo>
                  <a:pt x="19702" y="8947"/>
                  <a:pt x="19693" y="8782"/>
                  <a:pt x="19693" y="8558"/>
                </a:cubicBezTo>
                <a:cubicBezTo>
                  <a:pt x="19693" y="8547"/>
                  <a:pt x="19692" y="8543"/>
                  <a:pt x="19691" y="8532"/>
                </a:cubicBezTo>
                <a:cubicBezTo>
                  <a:pt x="19688" y="8387"/>
                  <a:pt x="19690" y="8264"/>
                  <a:pt x="19695" y="8162"/>
                </a:cubicBezTo>
                <a:cubicBezTo>
                  <a:pt x="19696" y="8064"/>
                  <a:pt x="19695" y="8014"/>
                  <a:pt x="19696" y="7900"/>
                </a:cubicBezTo>
                <a:lnTo>
                  <a:pt x="19712" y="6842"/>
                </a:lnTo>
                <a:close/>
                <a:moveTo>
                  <a:pt x="6417" y="7795"/>
                </a:moveTo>
                <a:cubicBezTo>
                  <a:pt x="6426" y="7786"/>
                  <a:pt x="6434" y="7787"/>
                  <a:pt x="6442" y="7795"/>
                </a:cubicBezTo>
                <a:cubicBezTo>
                  <a:pt x="6475" y="7831"/>
                  <a:pt x="6508" y="8489"/>
                  <a:pt x="6523" y="9414"/>
                </a:cubicBezTo>
                <a:lnTo>
                  <a:pt x="6548" y="10966"/>
                </a:lnTo>
                <a:lnTo>
                  <a:pt x="7570" y="10996"/>
                </a:lnTo>
                <a:cubicBezTo>
                  <a:pt x="8132" y="11011"/>
                  <a:pt x="8624" y="11064"/>
                  <a:pt x="8664" y="11114"/>
                </a:cubicBezTo>
                <a:cubicBezTo>
                  <a:pt x="8723" y="11188"/>
                  <a:pt x="8734" y="11514"/>
                  <a:pt x="8723" y="12731"/>
                </a:cubicBezTo>
                <a:lnTo>
                  <a:pt x="8709" y="14264"/>
                </a:lnTo>
                <a:lnTo>
                  <a:pt x="7617" y="14310"/>
                </a:lnTo>
                <a:lnTo>
                  <a:pt x="6526" y="14351"/>
                </a:lnTo>
                <a:lnTo>
                  <a:pt x="6511" y="15943"/>
                </a:lnTo>
                <a:cubicBezTo>
                  <a:pt x="6504" y="16818"/>
                  <a:pt x="6475" y="17559"/>
                  <a:pt x="6447" y="17587"/>
                </a:cubicBezTo>
                <a:cubicBezTo>
                  <a:pt x="6394" y="17641"/>
                  <a:pt x="5251" y="13027"/>
                  <a:pt x="5228" y="12661"/>
                </a:cubicBezTo>
                <a:cubicBezTo>
                  <a:pt x="5220" y="12541"/>
                  <a:pt x="5310" y="12060"/>
                  <a:pt x="5428" y="11595"/>
                </a:cubicBezTo>
                <a:cubicBezTo>
                  <a:pt x="5547" y="11130"/>
                  <a:pt x="5746" y="10324"/>
                  <a:pt x="5870" y="9805"/>
                </a:cubicBezTo>
                <a:cubicBezTo>
                  <a:pt x="6220" y="8345"/>
                  <a:pt x="6351" y="7853"/>
                  <a:pt x="6417" y="7795"/>
                </a:cubicBezTo>
                <a:close/>
                <a:moveTo>
                  <a:pt x="12804" y="11317"/>
                </a:moveTo>
                <a:cubicBezTo>
                  <a:pt x="13239" y="11344"/>
                  <a:pt x="13735" y="11457"/>
                  <a:pt x="13832" y="11608"/>
                </a:cubicBezTo>
                <a:cubicBezTo>
                  <a:pt x="14103" y="12030"/>
                  <a:pt x="14168" y="12394"/>
                  <a:pt x="14150" y="13382"/>
                </a:cubicBezTo>
                <a:lnTo>
                  <a:pt x="14135" y="14264"/>
                </a:lnTo>
                <a:lnTo>
                  <a:pt x="13126" y="14310"/>
                </a:lnTo>
                <a:cubicBezTo>
                  <a:pt x="12572" y="14335"/>
                  <a:pt x="12104" y="14299"/>
                  <a:pt x="12085" y="14237"/>
                </a:cubicBezTo>
                <a:cubicBezTo>
                  <a:pt x="12021" y="14028"/>
                  <a:pt x="12045" y="11571"/>
                  <a:pt x="12113" y="11433"/>
                </a:cubicBezTo>
                <a:cubicBezTo>
                  <a:pt x="12142" y="11373"/>
                  <a:pt x="12253" y="11335"/>
                  <a:pt x="12406" y="11320"/>
                </a:cubicBezTo>
                <a:cubicBezTo>
                  <a:pt x="12521" y="11308"/>
                  <a:pt x="12659" y="11308"/>
                  <a:pt x="12804" y="11317"/>
                </a:cubicBezTo>
                <a:close/>
                <a:moveTo>
                  <a:pt x="9839" y="18963"/>
                </a:moveTo>
                <a:lnTo>
                  <a:pt x="9839" y="20283"/>
                </a:lnTo>
                <a:lnTo>
                  <a:pt x="9839" y="21600"/>
                </a:lnTo>
                <a:lnTo>
                  <a:pt x="10329" y="21600"/>
                </a:lnTo>
                <a:lnTo>
                  <a:pt x="10819" y="21600"/>
                </a:lnTo>
                <a:lnTo>
                  <a:pt x="10819" y="20283"/>
                </a:lnTo>
                <a:lnTo>
                  <a:pt x="10819" y="18963"/>
                </a:lnTo>
                <a:lnTo>
                  <a:pt x="10329" y="18963"/>
                </a:lnTo>
                <a:lnTo>
                  <a:pt x="9839" y="18963"/>
                </a:lnTo>
                <a:close/>
                <a:moveTo>
                  <a:pt x="11070" y="18963"/>
                </a:moveTo>
                <a:lnTo>
                  <a:pt x="11078" y="20159"/>
                </a:lnTo>
                <a:cubicBezTo>
                  <a:pt x="11083" y="20816"/>
                  <a:pt x="11088" y="21411"/>
                  <a:pt x="11090" y="21479"/>
                </a:cubicBezTo>
                <a:cubicBezTo>
                  <a:pt x="11093" y="21547"/>
                  <a:pt x="11310" y="21600"/>
                  <a:pt x="11572" y="21600"/>
                </a:cubicBezTo>
                <a:lnTo>
                  <a:pt x="12050" y="21600"/>
                </a:lnTo>
                <a:lnTo>
                  <a:pt x="12050" y="20283"/>
                </a:lnTo>
                <a:lnTo>
                  <a:pt x="12050" y="18963"/>
                </a:lnTo>
                <a:lnTo>
                  <a:pt x="11560" y="18963"/>
                </a:lnTo>
                <a:lnTo>
                  <a:pt x="11070" y="18963"/>
                </a:lnTo>
                <a:close/>
                <a:moveTo>
                  <a:pt x="15818" y="18963"/>
                </a:moveTo>
                <a:lnTo>
                  <a:pt x="15818" y="20283"/>
                </a:lnTo>
                <a:lnTo>
                  <a:pt x="15818" y="21600"/>
                </a:lnTo>
                <a:lnTo>
                  <a:pt x="16295" y="21600"/>
                </a:lnTo>
                <a:lnTo>
                  <a:pt x="16773" y="21600"/>
                </a:lnTo>
                <a:lnTo>
                  <a:pt x="16773" y="20283"/>
                </a:lnTo>
                <a:lnTo>
                  <a:pt x="16773" y="18963"/>
                </a:lnTo>
                <a:lnTo>
                  <a:pt x="16295" y="18963"/>
                </a:lnTo>
                <a:lnTo>
                  <a:pt x="15818" y="18963"/>
                </a:lnTo>
                <a:close/>
                <a:moveTo>
                  <a:pt x="17074" y="18963"/>
                </a:moveTo>
                <a:lnTo>
                  <a:pt x="17074" y="20283"/>
                </a:lnTo>
                <a:lnTo>
                  <a:pt x="17074" y="21600"/>
                </a:lnTo>
                <a:lnTo>
                  <a:pt x="17552" y="21600"/>
                </a:lnTo>
                <a:lnTo>
                  <a:pt x="18029" y="21600"/>
                </a:lnTo>
                <a:lnTo>
                  <a:pt x="18029" y="20283"/>
                </a:lnTo>
                <a:lnTo>
                  <a:pt x="18029" y="18963"/>
                </a:lnTo>
                <a:lnTo>
                  <a:pt x="17552" y="18963"/>
                </a:lnTo>
                <a:lnTo>
                  <a:pt x="17074" y="18963"/>
                </a:lnTo>
                <a:close/>
              </a:path>
            </a:pathLst>
          </a:custGeom>
          <a:ln w="12700">
            <a:miter lim="400000"/>
          </a:ln>
        </p:spPr>
      </p:pic>
    </p:spTree>
  </p:cSld>
  <p:clrMapOvr>
    <a:masterClrMapping/>
  </p:clrMapOvr>
  <p:transition spd="med"/>
</p:sld>
</file>

<file path=ppt/theme/theme1.xml><?xml version="1.0" encoding="utf-8"?>
<a:theme xmlns:a="http://schemas.openxmlformats.org/drawingml/2006/main" name="36_DynamicWavesLight">
  <a:themeElements>
    <a:clrScheme name="36_DynamicWavesLight">
      <a:dk1>
        <a:srgbClr val="53585F"/>
      </a:dk1>
      <a:lt1>
        <a:srgbClr val="5F3E0C"/>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6_DynamicWavesLight">
      <a:majorFont>
        <a:latin typeface="Produkt Extralight"/>
        <a:ea typeface="Produkt Extralight"/>
        <a:cs typeface="Produkt Extralight"/>
      </a:majorFont>
      <a:minorFont>
        <a:latin typeface="Produkt Medium"/>
        <a:ea typeface="Produkt Medium"/>
        <a:cs typeface="Produkt Medium"/>
      </a:minorFont>
    </a:fontScheme>
    <a:fmtScheme name="36_DynamicWaves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6_DynamicWavesLight">
  <a:themeElements>
    <a:clrScheme name="36_DynamicWavesLight">
      <a:dk1>
        <a:srgbClr val="000000"/>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6_DynamicWavesLight">
      <a:majorFont>
        <a:latin typeface="Produkt Extralight"/>
        <a:ea typeface="Produkt Extralight"/>
        <a:cs typeface="Produkt Extralight"/>
      </a:majorFont>
      <a:minorFont>
        <a:latin typeface="Produkt Medium"/>
        <a:ea typeface="Produkt Medium"/>
        <a:cs typeface="Produkt Medium"/>
      </a:minorFont>
    </a:fontScheme>
    <a:fmtScheme name="36_DynamicWaves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85</TotalTime>
  <Words>2534</Words>
  <Application>Microsoft Macintosh PowerPoint</Application>
  <PresentationFormat>Brugerdefineret</PresentationFormat>
  <Paragraphs>333</Paragraphs>
  <Slides>28</Slides>
  <Notes>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28</vt:i4>
      </vt:variant>
    </vt:vector>
  </HeadingPairs>
  <TitlesOfParts>
    <vt:vector size="33" baseType="lpstr">
      <vt:lpstr>Avenir Next Regular</vt:lpstr>
      <vt:lpstr>Helvetica Neue</vt:lpstr>
      <vt:lpstr>Produkt Light</vt:lpstr>
      <vt:lpstr>Produkt Medium</vt:lpstr>
      <vt:lpstr>36_DynamicWavesLight</vt:lpstr>
      <vt:lpstr>Logodesign</vt:lpstr>
      <vt:lpstr>Logodesign med ARMM-modellen</vt:lpstr>
      <vt:lpstr>ARMM-modellen </vt:lpstr>
      <vt:lpstr>ARMM-modellen </vt:lpstr>
      <vt:lpstr>ARMM-modellen </vt:lpstr>
      <vt:lpstr>ARMM-modellen </vt:lpstr>
      <vt:lpstr>ARMM-modellen </vt:lpstr>
      <vt:lpstr>ARMM-modellen </vt:lpstr>
      <vt:lpstr>ARMM-modellen </vt:lpstr>
      <vt:lpstr>Opgave: Skitser til Attention-delen af ARMM-modellen</vt:lpstr>
      <vt:lpstr>ARMM-modellen </vt:lpstr>
      <vt:lpstr>ARMM-modellen </vt:lpstr>
      <vt:lpstr>ARMM-modellen </vt:lpstr>
      <vt:lpstr>Opgave: Skitser til Response-delen af ARMM-modellen</vt:lpstr>
      <vt:lpstr>ARMM-modellen </vt:lpstr>
      <vt:lpstr>ARMM-modellen </vt:lpstr>
      <vt:lpstr>ARMM-modellen </vt:lpstr>
      <vt:lpstr>Opgave: Skitser til Meaning-delen af ARMM-modellen</vt:lpstr>
      <vt:lpstr>ARMM-modellen </vt:lpstr>
      <vt:lpstr>ARMM-modellen </vt:lpstr>
      <vt:lpstr>ARMM-modellen </vt:lpstr>
      <vt:lpstr>ARMM-modellen </vt:lpstr>
      <vt:lpstr>PowerPoint-præsentation</vt:lpstr>
      <vt:lpstr>PowerPoint-præsentation</vt:lpstr>
      <vt:lpstr>PowerPoint-præsentation</vt:lpstr>
      <vt:lpstr>Opgave: Skitser til Memory-delen af ARMM-modellen</vt:lpstr>
      <vt:lpstr>Kortkategorier</vt:lpstr>
      <vt:lpstr>Opgave: Design det endelige logo i Affinity Designer som vektorgrafik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Per Størup Lauridsen</cp:lastModifiedBy>
  <cp:revision>6</cp:revision>
  <dcterms:modified xsi:type="dcterms:W3CDTF">2025-01-17T22:14:39Z</dcterms:modified>
</cp:coreProperties>
</file>